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45" r:id="rId3"/>
    <p:sldId id="346" r:id="rId4"/>
    <p:sldId id="368" r:id="rId5"/>
    <p:sldId id="370" r:id="rId6"/>
    <p:sldId id="351" r:id="rId7"/>
    <p:sldId id="371" r:id="rId8"/>
    <p:sldId id="352" r:id="rId9"/>
    <p:sldId id="353" r:id="rId10"/>
    <p:sldId id="354" r:id="rId11"/>
    <p:sldId id="355" r:id="rId12"/>
    <p:sldId id="356" r:id="rId13"/>
    <p:sldId id="273" r:id="rId14"/>
    <p:sldId id="360" r:id="rId15"/>
    <p:sldId id="274" r:id="rId16"/>
    <p:sldId id="359" r:id="rId17"/>
    <p:sldId id="275" r:id="rId18"/>
    <p:sldId id="363" r:id="rId19"/>
    <p:sldId id="36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6699"/>
    <a:srgbClr val="CC3399"/>
    <a:srgbClr val="250696"/>
    <a:srgbClr val="E22ABB"/>
    <a:srgbClr val="FFFF99"/>
    <a:srgbClr val="D8F91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68" d="100"/>
          <a:sy n="68" d="100"/>
        </p:scale>
        <p:origin x="-197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D2BCF0-63E7-4825-956F-CD962475E625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8F470-9EC6-4673-A6CA-390F6625D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42E4-A6DB-4B9A-AEC2-D627F29894B2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0430-226A-47FC-B258-29274FDE1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C5AB-B77E-409B-9EC4-49F22CA24355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4685-7FE4-41D6-9341-21C3BA80C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F7-575A-40BB-B2AE-B46F383A5E50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8B17-09AA-4A1C-A924-35CB01F2C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CDB4-BD9D-4A47-892D-51437C29B9A9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93FD-5F53-4D5A-A859-5C381F53E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F62C-96E8-469E-8F9C-9308CEACC8C8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F80A-1DBC-4DA1-9116-863905D2B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A191-5F2D-418B-81DE-3215FE14C84E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E7D0-636A-4194-AA85-C418A07A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EB7D-AE10-4FB9-B8A0-998DD96D7BF9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C603-AC96-4ABF-92EC-A1B4E589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0FA5-EE9F-4121-83EC-8B976AA9EDFB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EC0D-8ADF-4181-87A8-3E58502F8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43BE-F751-467B-9326-E2443C55A0E5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AABD-3673-44CA-A91D-8975D220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0EDF-FF8E-4A80-8DF7-4FCB5A39C23F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E33B-99AB-4D3F-84ED-7C326BE9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CF7F-323C-45D6-ACF0-B961577B1DC7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F172-0120-4151-9696-FFF2A3E0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AB54-CB10-4950-AB50-7CB402209319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0A4D-1985-4D77-BD0D-C0A9403C0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3B00-1285-4DD8-8F6B-3775C14CC155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C316-BBC6-4D7F-ADD6-51BC14DC7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89C0-F1ED-412F-82FB-75E24943746E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7E98-BC00-4779-A87C-599F4D883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8B3B-CEED-47C1-B830-67B585B7A6D1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1B5-5265-4DB9-9733-5DB8236C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823A7-8CD7-4556-9E9E-8B1ABC0157CA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28FA7-9151-4B85-9FC2-A90DC04E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2.gif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gif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hyperlink" Target="kepler.ex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gif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hyperlink" Target="kepler.exe" TargetMode="External"/><Relationship Id="rId9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gi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10" Type="http://schemas.openxmlformats.org/officeDocument/2006/relationships/image" Target="../media/image45.wmf"/><Relationship Id="rId4" Type="http://schemas.openxmlformats.org/officeDocument/2006/relationships/hyperlink" Target="kepler.exe" TargetMode="External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1.png"/><Relationship Id="rId3" Type="http://schemas.openxmlformats.org/officeDocument/2006/relationships/audio" Target="emyeutruong42.MP3" TargetMode="External"/><Relationship Id="rId7" Type="http://schemas.openxmlformats.org/officeDocument/2006/relationships/image" Target="../media/image55.png"/><Relationship Id="rId12" Type="http://schemas.openxmlformats.org/officeDocument/2006/relationships/image" Target="../media/image60.gif"/><Relationship Id="rId2" Type="http://schemas.openxmlformats.org/officeDocument/2006/relationships/audio" Target="file:///E:\TH&#7846;Y%20NH&#7898;\JOLI-HOAI%20(H)\NH&#7840;C\nhac%206230\Nhung%20bong%20hoa%20nhung%20bai%20ca.mp3" TargetMode="External"/><Relationship Id="rId1" Type="http://schemas.openxmlformats.org/officeDocument/2006/relationships/audio" Target="file:///D:\Mucsic3\hay%20hat%20len.mp3" TargetMode="External"/><Relationship Id="rId6" Type="http://schemas.openxmlformats.org/officeDocument/2006/relationships/image" Target="../media/image54.wmf"/><Relationship Id="rId11" Type="http://schemas.openxmlformats.org/officeDocument/2006/relationships/image" Target="../media/image59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8.gif"/><Relationship Id="rId4" Type="http://schemas.openxmlformats.org/officeDocument/2006/relationships/audio" Target="../media/audio1.wav"/><Relationship Id="rId9" Type="http://schemas.openxmlformats.org/officeDocument/2006/relationships/image" Target="../media/image57.gif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kepler.ex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slide3.xml"/><Relationship Id="rId7" Type="http://schemas.openxmlformats.org/officeDocument/2006/relationships/hyperlink" Target="kepler.ex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gif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7.bin"/><Relationship Id="rId5" Type="http://schemas.openxmlformats.org/officeDocument/2006/relationships/hyperlink" Target="kepler.exe" TargetMode="External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png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3.gif"/><Relationship Id="rId7" Type="http://schemas.openxmlformats.org/officeDocument/2006/relationships/hyperlink" Target="kepler.exe" TargetMode="Externa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4" Type="http://schemas.openxmlformats.org/officeDocument/2006/relationships/slide" Target="slide1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3.gif"/><Relationship Id="rId7" Type="http://schemas.openxmlformats.org/officeDocument/2006/relationships/hyperlink" Target="kepler.exe" TargetMode="Externa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4.bin"/><Relationship Id="rId4" Type="http://schemas.openxmlformats.org/officeDocument/2006/relationships/slide" Target="slide1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gi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hyperlink" Target="kepler.ex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0.png"/><Relationship Id="rId3" Type="http://schemas.openxmlformats.org/officeDocument/2006/relationships/image" Target="../media/image13.gi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8.vml"/><Relationship Id="rId6" Type="http://schemas.openxmlformats.org/officeDocument/2006/relationships/slide" Target="slide1.xml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2.gif"/><Relationship Id="rId10" Type="http://schemas.openxmlformats.org/officeDocument/2006/relationships/image" Target="../media/image17.png"/><Relationship Id="rId4" Type="http://schemas.openxmlformats.org/officeDocument/2006/relationships/hyperlink" Target="kepler.exe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505075"/>
            <a:ext cx="8229600" cy="1219200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Một mảnh đất trồng hoa hình bình hành có độ dài đáy là 40dm, chiều cao là 25dm. Tính diện tích của mảnh đất đó ?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97026" y="3733712"/>
            <a:ext cx="4816737" cy="1829552"/>
          </a:xfrm>
          <a:prstGeom prst="rect">
            <a:avLst/>
          </a:prstGeom>
          <a:blipFill rotWithShape="1">
            <a:blip r:embed="rId3" cstate="print"/>
            <a:stretch>
              <a:fillRect t="-3247" b="-454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752600"/>
            <a:ext cx="4724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2" name="Rectangle 4"/>
          <p:cNvSpPr/>
          <p:nvPr/>
        </p:nvSpPr>
        <p:spPr>
          <a:xfrm>
            <a:off x="3271948" y="775949"/>
            <a:ext cx="2074540" cy="8054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600200" y="857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   ngày     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Picture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67200"/>
            <a:ext cx="1258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133600" y="4070350"/>
            <a:ext cx="7010400" cy="1412875"/>
          </a:xfrm>
          <a:prstGeom prst="cloudCallout">
            <a:avLst>
              <a:gd name="adj1" fmla="val -42981"/>
              <a:gd name="adj2" fmla="val -23944"/>
            </a:avLst>
          </a:prstGeom>
          <a:gradFill rotWithShape="1">
            <a:gsLst>
              <a:gs pos="0">
                <a:srgbClr val="FF99FF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rgbClr val="FF33C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</a:rPr>
              <a:t>* Nêu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quy tắc</a:t>
            </a:r>
            <a:r>
              <a:rPr lang="en-US" sz="2800">
                <a:latin typeface="Times New Roman" pitchFamily="18" charset="0"/>
              </a:rPr>
              <a:t> và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công thức</a:t>
            </a:r>
            <a:r>
              <a:rPr lang="en-US" sz="2800">
                <a:latin typeface="Times New Roman" pitchFamily="18" charset="0"/>
              </a:rPr>
              <a:t> tính diện tích hình bình hành.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9459" grpId="0" animBg="1"/>
      <p:bldP spid="1945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426" name="Group 2"/>
          <p:cNvGrpSpPr>
            <a:grpSpLocks/>
          </p:cNvGrpSpPr>
          <p:nvPr/>
        </p:nvGrpSpPr>
        <p:grpSpPr bwMode="auto">
          <a:xfrm>
            <a:off x="838200" y="1600200"/>
            <a:ext cx="2133600" cy="1295400"/>
            <a:chOff x="384" y="1536"/>
            <a:chExt cx="1680" cy="1056"/>
          </a:xfrm>
        </p:grpSpPr>
        <p:grpSp>
          <p:nvGrpSpPr>
            <p:cNvPr id="356489" name="Group 3"/>
            <p:cNvGrpSpPr>
              <a:grpSpLocks/>
            </p:cNvGrpSpPr>
            <p:nvPr/>
          </p:nvGrpSpPr>
          <p:grpSpPr bwMode="auto">
            <a:xfrm>
              <a:off x="384" y="1536"/>
              <a:ext cx="672" cy="1056"/>
              <a:chOff x="384" y="1536"/>
              <a:chExt cx="672" cy="1056"/>
            </a:xfrm>
          </p:grpSpPr>
          <p:sp>
            <p:nvSpPr>
              <p:cNvPr id="356493" name="Rectangle 4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56494" name="Rectangle 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56490" name="Rectangle 7"/>
            <p:cNvSpPr>
              <a:spLocks noChangeArrowheads="1"/>
            </p:cNvSpPr>
            <p:nvPr/>
          </p:nvSpPr>
          <p:spPr bwMode="auto">
            <a:xfrm>
              <a:off x="1056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91" name="Rectangle 8"/>
            <p:cNvSpPr>
              <a:spLocks noChangeArrowheads="1"/>
            </p:cNvSpPr>
            <p:nvPr/>
          </p:nvSpPr>
          <p:spPr bwMode="auto">
            <a:xfrm>
              <a:off x="1392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92" name="Rectangle 9"/>
            <p:cNvSpPr>
              <a:spLocks noChangeArrowheads="1"/>
            </p:cNvSpPr>
            <p:nvPr/>
          </p:nvSpPr>
          <p:spPr bwMode="auto">
            <a:xfrm>
              <a:off x="1728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pic>
        <p:nvPicPr>
          <p:cNvPr id="35642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0"/>
            <a:ext cx="15541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6428" name="Group 10"/>
          <p:cNvGrpSpPr>
            <a:grpSpLocks/>
          </p:cNvGrpSpPr>
          <p:nvPr/>
        </p:nvGrpSpPr>
        <p:grpSpPr bwMode="auto">
          <a:xfrm>
            <a:off x="6477000" y="1447800"/>
            <a:ext cx="1676400" cy="1295400"/>
            <a:chOff x="4272" y="1200"/>
            <a:chExt cx="1152" cy="1008"/>
          </a:xfrm>
        </p:grpSpPr>
        <p:sp>
          <p:nvSpPr>
            <p:cNvPr id="356487" name="AutoShape 26"/>
            <p:cNvSpPr>
              <a:spLocks noChangeArrowheads="1"/>
            </p:cNvSpPr>
            <p:nvPr/>
          </p:nvSpPr>
          <p:spPr bwMode="auto">
            <a:xfrm>
              <a:off x="4272" y="1200"/>
              <a:ext cx="1152" cy="1008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88" name="AutoShape 27"/>
            <p:cNvSpPr>
              <a:spLocks noChangeArrowheads="1"/>
            </p:cNvSpPr>
            <p:nvPr/>
          </p:nvSpPr>
          <p:spPr bwMode="auto">
            <a:xfrm rot="10800000">
              <a:off x="4560" y="1704"/>
              <a:ext cx="576" cy="50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56429" name="Text Box 31"/>
          <p:cNvSpPr txBox="1">
            <a:spLocks noChangeArrowheads="1"/>
          </p:cNvSpPr>
          <p:nvPr/>
        </p:nvSpPr>
        <p:spPr bwMode="auto">
          <a:xfrm>
            <a:off x="838200" y="5576888"/>
            <a:ext cx="10874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grpSp>
        <p:nvGrpSpPr>
          <p:cNvPr id="356430" name="Group 21"/>
          <p:cNvGrpSpPr>
            <a:grpSpLocks/>
          </p:cNvGrpSpPr>
          <p:nvPr/>
        </p:nvGrpSpPr>
        <p:grpSpPr bwMode="auto">
          <a:xfrm>
            <a:off x="533400" y="4187825"/>
            <a:ext cx="2305050" cy="841375"/>
            <a:chOff x="528" y="1200"/>
            <a:chExt cx="2352" cy="864"/>
          </a:xfrm>
        </p:grpSpPr>
        <p:sp>
          <p:nvSpPr>
            <p:cNvPr id="356476" name="Oval 4"/>
            <p:cNvSpPr>
              <a:spLocks noChangeArrowheads="1"/>
            </p:cNvSpPr>
            <p:nvPr/>
          </p:nvSpPr>
          <p:spPr bwMode="auto">
            <a:xfrm>
              <a:off x="528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77" name="Oval 16"/>
            <p:cNvSpPr>
              <a:spLocks noChangeArrowheads="1"/>
            </p:cNvSpPr>
            <p:nvPr/>
          </p:nvSpPr>
          <p:spPr bwMode="auto">
            <a:xfrm>
              <a:off x="528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78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79" name="Oval 20"/>
            <p:cNvSpPr>
              <a:spLocks noChangeArrowheads="1"/>
            </p:cNvSpPr>
            <p:nvPr/>
          </p:nvSpPr>
          <p:spPr bwMode="auto">
            <a:xfrm>
              <a:off x="153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356480" name="Group 26"/>
            <p:cNvGrpSpPr>
              <a:grpSpLocks/>
            </p:cNvGrpSpPr>
            <p:nvPr/>
          </p:nvGrpSpPr>
          <p:grpSpPr bwMode="auto">
            <a:xfrm>
              <a:off x="1008" y="1200"/>
              <a:ext cx="1392" cy="384"/>
              <a:chOff x="1008" y="1200"/>
              <a:chExt cx="1392" cy="384"/>
            </a:xfrm>
          </p:grpSpPr>
          <p:sp>
            <p:nvSpPr>
              <p:cNvPr id="356484" name="Oval 17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56485" name="Oval 19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56486" name="Oval 21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356481" name="Oval 22"/>
            <p:cNvSpPr>
              <a:spLocks noChangeArrowheads="1"/>
            </p:cNvSpPr>
            <p:nvPr/>
          </p:nvSpPr>
          <p:spPr bwMode="auto">
            <a:xfrm>
              <a:off x="201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82" name="Oval 23"/>
            <p:cNvSpPr>
              <a:spLocks noChangeArrowheads="1"/>
            </p:cNvSpPr>
            <p:nvPr/>
          </p:nvSpPr>
          <p:spPr bwMode="auto">
            <a:xfrm>
              <a:off x="2496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56483" name="Oval 24"/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56431" name="Group 33"/>
          <p:cNvGrpSpPr>
            <a:grpSpLocks/>
          </p:cNvGrpSpPr>
          <p:nvPr/>
        </p:nvGrpSpPr>
        <p:grpSpPr bwMode="auto">
          <a:xfrm>
            <a:off x="5715000" y="4092575"/>
            <a:ext cx="2733675" cy="936625"/>
            <a:chOff x="1008" y="2544"/>
            <a:chExt cx="2736" cy="1056"/>
          </a:xfrm>
        </p:grpSpPr>
        <p:grpSp>
          <p:nvGrpSpPr>
            <p:cNvPr id="356466" name="Group 34"/>
            <p:cNvGrpSpPr>
              <a:grpSpLocks/>
            </p:cNvGrpSpPr>
            <p:nvPr/>
          </p:nvGrpSpPr>
          <p:grpSpPr bwMode="auto">
            <a:xfrm>
              <a:off x="1536" y="2544"/>
              <a:ext cx="1104" cy="1056"/>
              <a:chOff x="1536" y="2544"/>
              <a:chExt cx="1104" cy="1056"/>
            </a:xfrm>
          </p:grpSpPr>
          <p:sp>
            <p:nvSpPr>
              <p:cNvPr id="356473" name="AutoShape 34"/>
              <p:cNvSpPr>
                <a:spLocks noChangeArrowheads="1"/>
              </p:cNvSpPr>
              <p:nvPr/>
            </p:nvSpPr>
            <p:spPr bwMode="auto">
              <a:xfrm>
                <a:off x="1537" y="2544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4" name="AutoShape 38"/>
              <p:cNvSpPr>
                <a:spLocks noChangeArrowheads="1"/>
              </p:cNvSpPr>
              <p:nvPr/>
            </p:nvSpPr>
            <p:spPr bwMode="auto">
              <a:xfrm>
                <a:off x="1585" y="3168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5" name="AutoShape 39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467" name="Group 38"/>
            <p:cNvGrpSpPr>
              <a:grpSpLocks/>
            </p:cNvGrpSpPr>
            <p:nvPr/>
          </p:nvGrpSpPr>
          <p:grpSpPr bwMode="auto">
            <a:xfrm>
              <a:off x="1008" y="2544"/>
              <a:ext cx="2736" cy="1056"/>
              <a:chOff x="1008" y="2544"/>
              <a:chExt cx="2736" cy="1056"/>
            </a:xfrm>
          </p:grpSpPr>
          <p:sp>
            <p:nvSpPr>
              <p:cNvPr id="356468" name="AutoShape 35"/>
              <p:cNvSpPr>
                <a:spLocks noChangeArrowheads="1"/>
              </p:cNvSpPr>
              <p:nvPr/>
            </p:nvSpPr>
            <p:spPr bwMode="auto">
              <a:xfrm>
                <a:off x="2112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9" name="AutoShape 36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0" name="AutoShape 37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1" name="AutoShape 40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2" name="AutoShape 41"/>
              <p:cNvSpPr>
                <a:spLocks noChangeArrowheads="1"/>
              </p:cNvSpPr>
              <p:nvPr/>
            </p:nvSpPr>
            <p:spPr bwMode="auto">
              <a:xfrm>
                <a:off x="100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6432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027488"/>
            <a:ext cx="1489075" cy="12303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</p:pic>
      <p:sp>
        <p:nvSpPr>
          <p:cNvPr id="356433" name="Oval 52"/>
          <p:cNvSpPr>
            <a:spLocks noChangeArrowheads="1"/>
          </p:cNvSpPr>
          <p:nvPr/>
        </p:nvSpPr>
        <p:spPr bwMode="auto">
          <a:xfrm>
            <a:off x="762000" y="304800"/>
            <a:ext cx="685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VNI-Times" pitchFamily="2" charset="0"/>
              </a:rPr>
              <a:t>1a)</a:t>
            </a:r>
          </a:p>
        </p:txBody>
      </p:sp>
      <p:sp>
        <p:nvSpPr>
          <p:cNvPr id="356434" name="Text Box 53"/>
          <p:cNvSpPr txBox="1">
            <a:spLocks noChangeArrowheads="1"/>
          </p:cNvSpPr>
          <p:nvPr/>
        </p:nvSpPr>
        <p:spPr bwMode="auto">
          <a:xfrm>
            <a:off x="914400" y="425450"/>
            <a:ext cx="617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 rồi đọc phân số chỉ phần đã tô   </a:t>
            </a:r>
            <a:r>
              <a:rPr lang="en-US" sz="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màu trong mỗi hình dưới đây:</a:t>
            </a:r>
          </a:p>
        </p:txBody>
      </p:sp>
      <p:sp>
        <p:nvSpPr>
          <p:cNvPr id="356392" name="Text Box 53"/>
          <p:cNvSpPr txBox="1">
            <a:spLocks noChangeArrowheads="1"/>
          </p:cNvSpPr>
          <p:nvPr/>
        </p:nvSpPr>
        <p:spPr bwMode="auto">
          <a:xfrm>
            <a:off x="228600" y="5638800"/>
            <a:ext cx="8058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b) Trong mỗi phân số đó,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cho biết gì,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cho biết gì ?</a:t>
            </a:r>
          </a:p>
        </p:txBody>
      </p:sp>
      <p:grpSp>
        <p:nvGrpSpPr>
          <p:cNvPr id="149633" name="Group 129"/>
          <p:cNvGrpSpPr>
            <a:grpSpLocks/>
          </p:cNvGrpSpPr>
          <p:nvPr/>
        </p:nvGrpSpPr>
        <p:grpSpPr bwMode="auto">
          <a:xfrm>
            <a:off x="7391400" y="228600"/>
            <a:ext cx="1143000" cy="1219200"/>
            <a:chOff x="214" y="2886"/>
            <a:chExt cx="443" cy="1264"/>
          </a:xfrm>
        </p:grpSpPr>
        <p:pic>
          <p:nvPicPr>
            <p:cNvPr id="356464" name="Picture 12" descr="qustionmed_w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" y="2886"/>
              <a:ext cx="12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465" name="Picture 131" descr="nhomd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" y="3748"/>
              <a:ext cx="44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9867" name="Group 61"/>
          <p:cNvGrpSpPr>
            <a:grpSpLocks/>
          </p:cNvGrpSpPr>
          <p:nvPr/>
        </p:nvGrpSpPr>
        <p:grpSpPr bwMode="auto">
          <a:xfrm>
            <a:off x="6096000" y="2819400"/>
            <a:ext cx="2667000" cy="1076325"/>
            <a:chOff x="3956" y="2160"/>
            <a:chExt cx="1680" cy="678"/>
          </a:xfrm>
        </p:grpSpPr>
        <p:sp>
          <p:nvSpPr>
            <p:cNvPr id="356463" name="Text Box 58"/>
            <p:cNvSpPr txBox="1">
              <a:spLocks noChangeArrowheads="1"/>
            </p:cNvSpPr>
            <p:nvPr/>
          </p:nvSpPr>
          <p:spPr bwMode="auto">
            <a:xfrm>
              <a:off x="3956" y="2588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Đọc: ba phần tư</a:t>
              </a:r>
            </a:p>
          </p:txBody>
        </p:sp>
        <p:graphicFrame>
          <p:nvGraphicFramePr>
            <p:cNvPr id="356398" name="Object 59"/>
            <p:cNvGraphicFramePr>
              <a:graphicFrameLocks noChangeAspect="1"/>
            </p:cNvGraphicFramePr>
            <p:nvPr/>
          </p:nvGraphicFramePr>
          <p:xfrm>
            <a:off x="4752" y="2160"/>
            <a:ext cx="19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98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160"/>
                          <a:ext cx="19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9868" name="Group 62"/>
          <p:cNvGrpSpPr>
            <a:grpSpLocks/>
          </p:cNvGrpSpPr>
          <p:nvPr/>
        </p:nvGrpSpPr>
        <p:grpSpPr bwMode="auto">
          <a:xfrm>
            <a:off x="3460750" y="2895600"/>
            <a:ext cx="2819400" cy="1006475"/>
            <a:chOff x="4080" y="2160"/>
            <a:chExt cx="1680" cy="634"/>
          </a:xfrm>
        </p:grpSpPr>
        <p:sp>
          <p:nvSpPr>
            <p:cNvPr id="356462" name="Text Box 64"/>
            <p:cNvSpPr txBox="1">
              <a:spLocks noChangeArrowheads="1"/>
            </p:cNvSpPr>
            <p:nvPr/>
          </p:nvSpPr>
          <p:spPr bwMode="auto">
            <a:xfrm>
              <a:off x="4080" y="2544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Đọc: năm phần tám</a:t>
              </a:r>
            </a:p>
          </p:txBody>
        </p:sp>
        <p:graphicFrame>
          <p:nvGraphicFramePr>
            <p:cNvPr id="356401" name="Object 65"/>
            <p:cNvGraphicFramePr>
              <a:graphicFrameLocks noChangeAspect="1"/>
            </p:cNvGraphicFramePr>
            <p:nvPr/>
          </p:nvGraphicFramePr>
          <p:xfrm>
            <a:off x="4760" y="2160"/>
            <a:ext cx="17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99" name="Equation" r:id="rId9" imgW="139639" imgH="393529" progId="Equation.3">
                    <p:embed/>
                  </p:oleObj>
                </mc:Choice>
                <mc:Fallback>
                  <p:oleObj name="Equation" r:id="rId9" imgW="139639" imgH="393529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" y="2160"/>
                          <a:ext cx="174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9869" name="Group 70"/>
          <p:cNvGrpSpPr>
            <a:grpSpLocks/>
          </p:cNvGrpSpPr>
          <p:nvPr/>
        </p:nvGrpSpPr>
        <p:grpSpPr bwMode="auto">
          <a:xfrm>
            <a:off x="609600" y="2590800"/>
            <a:ext cx="2971800" cy="1371600"/>
            <a:chOff x="432" y="1920"/>
            <a:chExt cx="1680" cy="864"/>
          </a:xfrm>
        </p:grpSpPr>
        <p:sp>
          <p:nvSpPr>
            <p:cNvPr id="356459" name="Text Box 54"/>
            <p:cNvSpPr txBox="1">
              <a:spLocks noChangeArrowheads="1"/>
            </p:cNvSpPr>
            <p:nvPr/>
          </p:nvSpPr>
          <p:spPr bwMode="auto">
            <a:xfrm>
              <a:off x="851" y="1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VNI-Times" pitchFamily="2" charset="0"/>
                </a:rPr>
                <a:t> </a:t>
              </a:r>
              <a:endParaRPr lang="en-US" sz="2400" b="1">
                <a:latin typeface="VNI-Times" pitchFamily="2" charset="0"/>
              </a:endParaRPr>
            </a:p>
          </p:txBody>
        </p:sp>
        <p:grpSp>
          <p:nvGrpSpPr>
            <p:cNvPr id="356460" name="Group 66"/>
            <p:cNvGrpSpPr>
              <a:grpSpLocks/>
            </p:cNvGrpSpPr>
            <p:nvPr/>
          </p:nvGrpSpPr>
          <p:grpSpPr bwMode="auto">
            <a:xfrm>
              <a:off x="432" y="2150"/>
              <a:ext cx="1680" cy="634"/>
              <a:chOff x="4080" y="2160"/>
              <a:chExt cx="1680" cy="634"/>
            </a:xfrm>
          </p:grpSpPr>
          <p:sp>
            <p:nvSpPr>
              <p:cNvPr id="356461" name="Text Box 68"/>
              <p:cNvSpPr txBox="1">
                <a:spLocks noChangeArrowheads="1"/>
              </p:cNvSpPr>
              <p:nvPr/>
            </p:nvSpPr>
            <p:spPr bwMode="auto">
              <a:xfrm>
                <a:off x="4080" y="2544"/>
                <a:ext cx="16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Đọc: hai phần năm</a:t>
                </a:r>
              </a:p>
            </p:txBody>
          </p:sp>
          <p:graphicFrame>
            <p:nvGraphicFramePr>
              <p:cNvPr id="356406" name="Object 69"/>
              <p:cNvGraphicFramePr>
                <a:graphicFrameLocks noChangeAspect="1"/>
              </p:cNvGraphicFramePr>
              <p:nvPr/>
            </p:nvGraphicFramePr>
            <p:xfrm>
              <a:off x="4752" y="2160"/>
              <a:ext cx="19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500" name="Equation" r:id="rId11" imgW="152334" imgH="393529" progId="Equation.3">
                      <p:embed/>
                    </p:oleObj>
                  </mc:Choice>
                  <mc:Fallback>
                    <p:oleObj name="Equation" r:id="rId11" imgW="152334" imgH="393529" progId="Equation.3">
                      <p:embed/>
                      <p:pic>
                        <p:nvPicPr>
                          <p:cNvPr id="0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2" y="2160"/>
                            <a:ext cx="190" cy="4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89999" name="Text Box 46"/>
          <p:cNvSpPr txBox="1">
            <a:spLocks noChangeArrowheads="1"/>
          </p:cNvSpPr>
          <p:nvPr/>
        </p:nvSpPr>
        <p:spPr bwMode="auto">
          <a:xfrm>
            <a:off x="3733800" y="323215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Hình 2</a:t>
            </a:r>
          </a:p>
        </p:txBody>
      </p:sp>
      <p:sp>
        <p:nvSpPr>
          <p:cNvPr id="290000" name="Text Box 47"/>
          <p:cNvSpPr txBox="1">
            <a:spLocks noChangeArrowheads="1"/>
          </p:cNvSpPr>
          <p:nvPr/>
        </p:nvSpPr>
        <p:spPr bwMode="auto">
          <a:xfrm>
            <a:off x="6248400" y="3048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Hình 3</a:t>
            </a:r>
          </a:p>
        </p:txBody>
      </p:sp>
      <p:sp>
        <p:nvSpPr>
          <p:cNvPr id="290001" name="Text Box 46"/>
          <p:cNvSpPr txBox="1">
            <a:spLocks noChangeArrowheads="1"/>
          </p:cNvSpPr>
          <p:nvPr/>
        </p:nvSpPr>
        <p:spPr bwMode="auto">
          <a:xfrm>
            <a:off x="762000" y="3048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Hình 1</a:t>
            </a:r>
          </a:p>
        </p:txBody>
      </p:sp>
      <p:sp>
        <p:nvSpPr>
          <p:cNvPr id="356443" name="Text Box 31"/>
          <p:cNvSpPr txBox="1">
            <a:spLocks noChangeArrowheads="1"/>
          </p:cNvSpPr>
          <p:nvPr/>
        </p:nvSpPr>
        <p:spPr bwMode="auto">
          <a:xfrm>
            <a:off x="838200" y="5348288"/>
            <a:ext cx="1295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grpSp>
        <p:nvGrpSpPr>
          <p:cNvPr id="289870" name="Group 71"/>
          <p:cNvGrpSpPr>
            <a:grpSpLocks/>
          </p:cNvGrpSpPr>
          <p:nvPr/>
        </p:nvGrpSpPr>
        <p:grpSpPr bwMode="auto">
          <a:xfrm>
            <a:off x="304800" y="4724400"/>
            <a:ext cx="2836863" cy="1638300"/>
            <a:chOff x="313" y="1862"/>
            <a:chExt cx="1680" cy="1054"/>
          </a:xfrm>
        </p:grpSpPr>
        <p:sp>
          <p:nvSpPr>
            <p:cNvPr id="356456" name="Text Box 72"/>
            <p:cNvSpPr txBox="1">
              <a:spLocks noChangeArrowheads="1"/>
            </p:cNvSpPr>
            <p:nvPr/>
          </p:nvSpPr>
          <p:spPr bwMode="auto">
            <a:xfrm>
              <a:off x="720" y="1862"/>
              <a:ext cx="72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VNI-Times" pitchFamily="2" charset="0"/>
                </a:rPr>
                <a:t> </a:t>
              </a:r>
              <a:endParaRPr lang="en-US" sz="2400" b="1">
                <a:latin typeface="Times New Roman" pitchFamily="18" charset="0"/>
              </a:endParaRPr>
            </a:p>
          </p:txBody>
        </p:sp>
        <p:grpSp>
          <p:nvGrpSpPr>
            <p:cNvPr id="356457" name="Group 73"/>
            <p:cNvGrpSpPr>
              <a:grpSpLocks/>
            </p:cNvGrpSpPr>
            <p:nvPr/>
          </p:nvGrpSpPr>
          <p:grpSpPr bwMode="auto">
            <a:xfrm>
              <a:off x="313" y="2150"/>
              <a:ext cx="1680" cy="766"/>
              <a:chOff x="3961" y="2160"/>
              <a:chExt cx="1680" cy="766"/>
            </a:xfrm>
          </p:grpSpPr>
          <p:sp>
            <p:nvSpPr>
              <p:cNvPr id="356458" name="Text Box 75"/>
              <p:cNvSpPr txBox="1">
                <a:spLocks noChangeArrowheads="1"/>
              </p:cNvSpPr>
              <p:nvPr/>
            </p:nvSpPr>
            <p:spPr bwMode="auto">
              <a:xfrm>
                <a:off x="3961" y="2670"/>
                <a:ext cx="168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Đọc: bảy phần mười</a:t>
                </a:r>
              </a:p>
            </p:txBody>
          </p:sp>
          <p:graphicFrame>
            <p:nvGraphicFramePr>
              <p:cNvPr id="356415" name="Object 76"/>
              <p:cNvGraphicFramePr>
                <a:graphicFrameLocks noChangeAspect="1"/>
              </p:cNvGraphicFramePr>
              <p:nvPr/>
            </p:nvGraphicFramePr>
            <p:xfrm>
              <a:off x="4721" y="2160"/>
              <a:ext cx="253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501" name="Equation" r:id="rId13" imgW="203112" imgH="393529" progId="Equation.3">
                      <p:embed/>
                    </p:oleObj>
                  </mc:Choice>
                  <mc:Fallback>
                    <p:oleObj name="Equation" r:id="rId13" imgW="203112" imgH="393529" progId="Equation.3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1" y="2160"/>
                            <a:ext cx="253" cy="4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9871" name="Group 77"/>
          <p:cNvGrpSpPr>
            <a:grpSpLocks/>
          </p:cNvGrpSpPr>
          <p:nvPr/>
        </p:nvGrpSpPr>
        <p:grpSpPr bwMode="auto">
          <a:xfrm>
            <a:off x="2971800" y="4972050"/>
            <a:ext cx="3048000" cy="1428750"/>
            <a:chOff x="366" y="1920"/>
            <a:chExt cx="1680" cy="900"/>
          </a:xfrm>
        </p:grpSpPr>
        <p:sp>
          <p:nvSpPr>
            <p:cNvPr id="356453" name="Text Box 78"/>
            <p:cNvSpPr txBox="1">
              <a:spLocks noChangeArrowheads="1"/>
            </p:cNvSpPr>
            <p:nvPr/>
          </p:nvSpPr>
          <p:spPr bwMode="auto">
            <a:xfrm>
              <a:off x="720" y="1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Times New Roman" pitchFamily="18" charset="0"/>
              </a:endParaRPr>
            </a:p>
          </p:txBody>
        </p:sp>
        <p:grpSp>
          <p:nvGrpSpPr>
            <p:cNvPr id="356454" name="Group 79"/>
            <p:cNvGrpSpPr>
              <a:grpSpLocks/>
            </p:cNvGrpSpPr>
            <p:nvPr/>
          </p:nvGrpSpPr>
          <p:grpSpPr bwMode="auto">
            <a:xfrm>
              <a:off x="366" y="2150"/>
              <a:ext cx="1680" cy="670"/>
              <a:chOff x="4014" y="2160"/>
              <a:chExt cx="1680" cy="670"/>
            </a:xfrm>
          </p:grpSpPr>
          <p:sp>
            <p:nvSpPr>
              <p:cNvPr id="356455" name="Text Box 81"/>
              <p:cNvSpPr txBox="1">
                <a:spLocks noChangeArrowheads="1"/>
              </p:cNvSpPr>
              <p:nvPr/>
            </p:nvSpPr>
            <p:spPr bwMode="auto">
              <a:xfrm>
                <a:off x="4014" y="2580"/>
                <a:ext cx="16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Đọc: ba phần sáu</a:t>
                </a:r>
              </a:p>
            </p:txBody>
          </p:sp>
          <p:graphicFrame>
            <p:nvGraphicFramePr>
              <p:cNvPr id="356420" name="Object 82"/>
              <p:cNvGraphicFramePr>
                <a:graphicFrameLocks noChangeAspect="1"/>
              </p:cNvGraphicFramePr>
              <p:nvPr/>
            </p:nvGraphicFramePr>
            <p:xfrm>
              <a:off x="4752" y="2160"/>
              <a:ext cx="19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502" name="Equation" r:id="rId15" imgW="152334" imgH="393529" progId="Equation.3">
                      <p:embed/>
                    </p:oleObj>
                  </mc:Choice>
                  <mc:Fallback>
                    <p:oleObj name="Equation" r:id="rId15" imgW="152334" imgH="393529" progId="Equation.3">
                      <p:embed/>
                      <p:pic>
                        <p:nvPicPr>
                          <p:cNvPr id="0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2" y="2160"/>
                            <a:ext cx="190" cy="4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9872" name="Group 83"/>
          <p:cNvGrpSpPr>
            <a:grpSpLocks/>
          </p:cNvGrpSpPr>
          <p:nvPr/>
        </p:nvGrpSpPr>
        <p:grpSpPr bwMode="auto">
          <a:xfrm>
            <a:off x="5638800" y="4953000"/>
            <a:ext cx="2997200" cy="1463675"/>
            <a:chOff x="345" y="1920"/>
            <a:chExt cx="1680" cy="922"/>
          </a:xfrm>
        </p:grpSpPr>
        <p:sp>
          <p:nvSpPr>
            <p:cNvPr id="356450" name="Text Box 84"/>
            <p:cNvSpPr txBox="1">
              <a:spLocks noChangeArrowheads="1"/>
            </p:cNvSpPr>
            <p:nvPr/>
          </p:nvSpPr>
          <p:spPr bwMode="auto">
            <a:xfrm>
              <a:off x="968" y="1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Times New Roman" pitchFamily="18" charset="0"/>
              </a:endParaRPr>
            </a:p>
          </p:txBody>
        </p:sp>
        <p:grpSp>
          <p:nvGrpSpPr>
            <p:cNvPr id="356451" name="Group 85"/>
            <p:cNvGrpSpPr>
              <a:grpSpLocks/>
            </p:cNvGrpSpPr>
            <p:nvPr/>
          </p:nvGrpSpPr>
          <p:grpSpPr bwMode="auto">
            <a:xfrm>
              <a:off x="345" y="2150"/>
              <a:ext cx="1680" cy="692"/>
              <a:chOff x="3993" y="2160"/>
              <a:chExt cx="1680" cy="692"/>
            </a:xfrm>
          </p:grpSpPr>
          <p:sp>
            <p:nvSpPr>
              <p:cNvPr id="356452" name="Text Box 87"/>
              <p:cNvSpPr txBox="1">
                <a:spLocks noChangeArrowheads="1"/>
              </p:cNvSpPr>
              <p:nvPr/>
            </p:nvSpPr>
            <p:spPr bwMode="auto">
              <a:xfrm>
                <a:off x="3993" y="2602"/>
                <a:ext cx="16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Đọc: ba phần tám</a:t>
                </a:r>
              </a:p>
            </p:txBody>
          </p:sp>
          <p:graphicFrame>
            <p:nvGraphicFramePr>
              <p:cNvPr id="356425" name="Object 88"/>
              <p:cNvGraphicFramePr>
                <a:graphicFrameLocks noChangeAspect="1"/>
              </p:cNvGraphicFramePr>
              <p:nvPr/>
            </p:nvGraphicFramePr>
            <p:xfrm>
              <a:off x="4760" y="2160"/>
              <a:ext cx="17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503" name="Equation" r:id="rId17" imgW="139639" imgH="393529" progId="Equation.3">
                      <p:embed/>
                    </p:oleObj>
                  </mc:Choice>
                  <mc:Fallback>
                    <p:oleObj name="Equation" r:id="rId17" imgW="139639" imgH="393529" progId="Equation.3">
                      <p:embed/>
                      <p:pic>
                        <p:nvPicPr>
                          <p:cNvPr id="0" name="Object 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0" y="2160"/>
                            <a:ext cx="174" cy="4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0002" name="Text Box 46"/>
          <p:cNvSpPr txBox="1">
            <a:spLocks noChangeArrowheads="1"/>
          </p:cNvSpPr>
          <p:nvPr/>
        </p:nvSpPr>
        <p:spPr bwMode="auto">
          <a:xfrm>
            <a:off x="941388" y="5119688"/>
            <a:ext cx="1344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Hình 4</a:t>
            </a:r>
          </a:p>
        </p:txBody>
      </p:sp>
      <p:sp>
        <p:nvSpPr>
          <p:cNvPr id="290003" name="Text Box 46"/>
          <p:cNvSpPr txBox="1">
            <a:spLocks noChangeArrowheads="1"/>
          </p:cNvSpPr>
          <p:nvPr/>
        </p:nvSpPr>
        <p:spPr bwMode="auto">
          <a:xfrm>
            <a:off x="3429000" y="51958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Hình 5</a:t>
            </a:r>
          </a:p>
        </p:txBody>
      </p:sp>
      <p:sp>
        <p:nvSpPr>
          <p:cNvPr id="290004" name="Text Box 46"/>
          <p:cNvSpPr txBox="1">
            <a:spLocks noChangeArrowheads="1"/>
          </p:cNvSpPr>
          <p:nvPr/>
        </p:nvSpPr>
        <p:spPr bwMode="auto">
          <a:xfrm>
            <a:off x="6264275" y="5105400"/>
            <a:ext cx="188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Hình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49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0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0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9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9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9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9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89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89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89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9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898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89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92" grpId="0"/>
      <p:bldP spid="289999" grpId="0"/>
      <p:bldP spid="290000" grpId="0"/>
      <p:bldP spid="290001" grpId="0"/>
      <p:bldP spid="290002" grpId="0"/>
      <p:bldP spid="290003" grpId="0"/>
      <p:bldP spid="2900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914400" y="4038600"/>
            <a:ext cx="739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Char char="•"/>
            </a:pP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  Mẫu số là</a:t>
            </a:r>
            <a:r>
              <a:rPr lang="en-US" sz="3200" b="1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250696"/>
                </a:solidFill>
                <a:latin typeface="Times New Roman" pitchFamily="18" charset="0"/>
              </a:rPr>
              <a:t>tổng số phần bằng </a:t>
            </a:r>
            <a:r>
              <a:rPr lang="en-US" sz="3200" b="1" i="1" smtClean="0">
                <a:solidFill>
                  <a:srgbClr val="250696"/>
                </a:solidFill>
                <a:latin typeface="Times New Roman" pitchFamily="18" charset="0"/>
              </a:rPr>
              <a:t>nhau được chia ra.</a:t>
            </a:r>
            <a:r>
              <a:rPr lang="en-US" sz="3200" b="1" smtClean="0">
                <a:solidFill>
                  <a:srgbClr val="250696"/>
                </a:solidFill>
                <a:latin typeface="Times New Roman" pitchFamily="18" charset="0"/>
              </a:rPr>
              <a:t> </a:t>
            </a:r>
            <a:endParaRPr lang="en-US" sz="3200" b="1">
              <a:solidFill>
                <a:srgbClr val="250696"/>
              </a:solidFill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  Tử số là</a:t>
            </a:r>
            <a:r>
              <a:rPr lang="en-US" sz="3200" b="1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250696"/>
                </a:solidFill>
                <a:latin typeface="Times New Roman" pitchFamily="18" charset="0"/>
              </a:rPr>
              <a:t>số phần bằng nhau được tô màu. </a:t>
            </a:r>
          </a:p>
        </p:txBody>
      </p:sp>
      <p:sp>
        <p:nvSpPr>
          <p:cNvPr id="290835" name="Text Box 53"/>
          <p:cNvSpPr txBox="1">
            <a:spLocks noChangeArrowheads="1"/>
          </p:cNvSpPr>
          <p:nvPr/>
        </p:nvSpPr>
        <p:spPr bwMode="auto">
          <a:xfrm>
            <a:off x="228600" y="3429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b) Trong mỗi phân số đó,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cho biết gì,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số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cho biết gì ?</a:t>
            </a:r>
          </a:p>
        </p:txBody>
      </p:sp>
      <p:graphicFrame>
        <p:nvGraphicFramePr>
          <p:cNvPr id="290820" name="Object 59"/>
          <p:cNvGraphicFramePr>
            <a:graphicFrameLocks noChangeAspect="1"/>
          </p:cNvGraphicFramePr>
          <p:nvPr/>
        </p:nvGraphicFramePr>
        <p:xfrm>
          <a:off x="3581400" y="2286000"/>
          <a:ext cx="301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6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86000"/>
                        <a:ext cx="301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65"/>
          <p:cNvGraphicFramePr>
            <a:graphicFrameLocks noChangeAspect="1"/>
          </p:cNvGraphicFramePr>
          <p:nvPr/>
        </p:nvGraphicFramePr>
        <p:xfrm>
          <a:off x="2603500" y="2286000"/>
          <a:ext cx="292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7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286000"/>
                        <a:ext cx="292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0836" name="Group 70"/>
          <p:cNvGrpSpPr>
            <a:grpSpLocks/>
          </p:cNvGrpSpPr>
          <p:nvPr/>
        </p:nvGrpSpPr>
        <p:grpSpPr bwMode="auto">
          <a:xfrm>
            <a:off x="1219200" y="1920875"/>
            <a:ext cx="1273175" cy="1127125"/>
            <a:chOff x="851" y="1920"/>
            <a:chExt cx="720" cy="710"/>
          </a:xfrm>
        </p:grpSpPr>
        <p:sp>
          <p:nvSpPr>
            <p:cNvPr id="357407" name="Text Box 54"/>
            <p:cNvSpPr txBox="1">
              <a:spLocks noChangeArrowheads="1"/>
            </p:cNvSpPr>
            <p:nvPr/>
          </p:nvSpPr>
          <p:spPr bwMode="auto">
            <a:xfrm>
              <a:off x="851" y="192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latin typeface="VNI-Times" pitchFamily="2" charset="0"/>
                </a:rPr>
                <a:t> </a:t>
              </a:r>
            </a:p>
          </p:txBody>
        </p:sp>
        <p:graphicFrame>
          <p:nvGraphicFramePr>
            <p:cNvPr id="357384" name="Object 69"/>
            <p:cNvGraphicFramePr>
              <a:graphicFrameLocks noChangeAspect="1"/>
            </p:cNvGraphicFramePr>
            <p:nvPr/>
          </p:nvGraphicFramePr>
          <p:xfrm>
            <a:off x="1104" y="2150"/>
            <a:ext cx="19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68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150"/>
                          <a:ext cx="19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37" name="Group 71"/>
          <p:cNvGrpSpPr>
            <a:grpSpLocks/>
          </p:cNvGrpSpPr>
          <p:nvPr/>
        </p:nvGrpSpPr>
        <p:grpSpPr bwMode="auto">
          <a:xfrm>
            <a:off x="4038600" y="1752600"/>
            <a:ext cx="1216025" cy="1193800"/>
            <a:chOff x="720" y="1862"/>
            <a:chExt cx="720" cy="768"/>
          </a:xfrm>
        </p:grpSpPr>
        <p:sp>
          <p:nvSpPr>
            <p:cNvPr id="357406" name="Text Box 72"/>
            <p:cNvSpPr txBox="1">
              <a:spLocks noChangeArrowheads="1"/>
            </p:cNvSpPr>
            <p:nvPr/>
          </p:nvSpPr>
          <p:spPr bwMode="auto">
            <a:xfrm>
              <a:off x="720" y="1862"/>
              <a:ext cx="72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latin typeface="VNI-Times" pitchFamily="2" charset="0"/>
                </a:rPr>
                <a:t> </a:t>
              </a:r>
              <a:endParaRPr lang="en-US" sz="4000" b="1">
                <a:latin typeface="Times New Roman" pitchFamily="18" charset="0"/>
              </a:endParaRPr>
            </a:p>
          </p:txBody>
        </p:sp>
        <p:graphicFrame>
          <p:nvGraphicFramePr>
            <p:cNvPr id="357387" name="Object 76"/>
            <p:cNvGraphicFramePr>
              <a:graphicFrameLocks noChangeAspect="1"/>
            </p:cNvGraphicFramePr>
            <p:nvPr/>
          </p:nvGraphicFramePr>
          <p:xfrm>
            <a:off x="1073" y="2150"/>
            <a:ext cx="25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69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" y="2150"/>
                          <a:ext cx="25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38" name="Group 77"/>
          <p:cNvGrpSpPr>
            <a:grpSpLocks/>
          </p:cNvGrpSpPr>
          <p:nvPr/>
        </p:nvGrpSpPr>
        <p:grpSpPr bwMode="auto">
          <a:xfrm>
            <a:off x="5181600" y="1828800"/>
            <a:ext cx="1306513" cy="1127125"/>
            <a:chOff x="720" y="1920"/>
            <a:chExt cx="720" cy="710"/>
          </a:xfrm>
        </p:grpSpPr>
        <p:sp>
          <p:nvSpPr>
            <p:cNvPr id="357405" name="Text Box 78"/>
            <p:cNvSpPr txBox="1">
              <a:spLocks noChangeArrowheads="1"/>
            </p:cNvSpPr>
            <p:nvPr/>
          </p:nvSpPr>
          <p:spPr bwMode="auto">
            <a:xfrm>
              <a:off x="720" y="192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0" b="1">
                <a:latin typeface="Times New Roman" pitchFamily="18" charset="0"/>
              </a:endParaRPr>
            </a:p>
          </p:txBody>
        </p:sp>
        <p:graphicFrame>
          <p:nvGraphicFramePr>
            <p:cNvPr id="357390" name="Object 82"/>
            <p:cNvGraphicFramePr>
              <a:graphicFrameLocks noChangeAspect="1"/>
            </p:cNvGraphicFramePr>
            <p:nvPr/>
          </p:nvGraphicFramePr>
          <p:xfrm>
            <a:off x="1104" y="2150"/>
            <a:ext cx="19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70" name="Equation" r:id="rId11" imgW="152334" imgH="393529" progId="Equation.3">
                    <p:embed/>
                  </p:oleObj>
                </mc:Choice>
                <mc:Fallback>
                  <p:oleObj name="Equation" r:id="rId11" imgW="152334" imgH="393529" progId="Equation.3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150"/>
                          <a:ext cx="19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39" name="Group 83"/>
          <p:cNvGrpSpPr>
            <a:grpSpLocks/>
          </p:cNvGrpSpPr>
          <p:nvPr/>
        </p:nvGrpSpPr>
        <p:grpSpPr bwMode="auto">
          <a:xfrm>
            <a:off x="6705600" y="1828800"/>
            <a:ext cx="1284288" cy="1127125"/>
            <a:chOff x="968" y="1920"/>
            <a:chExt cx="720" cy="710"/>
          </a:xfrm>
        </p:grpSpPr>
        <p:sp>
          <p:nvSpPr>
            <p:cNvPr id="357404" name="Text Box 84"/>
            <p:cNvSpPr txBox="1">
              <a:spLocks noChangeArrowheads="1"/>
            </p:cNvSpPr>
            <p:nvPr/>
          </p:nvSpPr>
          <p:spPr bwMode="auto">
            <a:xfrm>
              <a:off x="968" y="192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0" b="1">
                <a:latin typeface="Times New Roman" pitchFamily="18" charset="0"/>
              </a:endParaRPr>
            </a:p>
          </p:txBody>
        </p:sp>
        <p:graphicFrame>
          <p:nvGraphicFramePr>
            <p:cNvPr id="357393" name="Object 88"/>
            <p:cNvGraphicFramePr>
              <a:graphicFrameLocks noChangeAspect="1"/>
            </p:cNvGraphicFramePr>
            <p:nvPr/>
          </p:nvGraphicFramePr>
          <p:xfrm>
            <a:off x="1112" y="2150"/>
            <a:ext cx="17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71" name="Equation" r:id="rId13" imgW="139639" imgH="393529" progId="Equation.3">
                    <p:embed/>
                  </p:oleObj>
                </mc:Choice>
                <mc:Fallback>
                  <p:oleObj name="Equation" r:id="rId13" imgW="139639" imgH="393529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2" y="2150"/>
                          <a:ext cx="174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7400" name="Oval 52"/>
          <p:cNvSpPr>
            <a:spLocks noChangeArrowheads="1"/>
          </p:cNvSpPr>
          <p:nvPr/>
        </p:nvSpPr>
        <p:spPr bwMode="auto">
          <a:xfrm>
            <a:off x="685800" y="1143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VNI-Times" pitchFamily="2" charset="0"/>
              </a:rPr>
              <a:t>1a)</a:t>
            </a:r>
          </a:p>
        </p:txBody>
      </p:sp>
      <p:sp>
        <p:nvSpPr>
          <p:cNvPr id="357401" name="Text Box 53"/>
          <p:cNvSpPr txBox="1">
            <a:spLocks noChangeArrowheads="1"/>
          </p:cNvSpPr>
          <p:nvPr/>
        </p:nvSpPr>
        <p:spPr bwMode="auto">
          <a:xfrm>
            <a:off x="990600" y="12192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Viết rồi đọc phân số chỉ phần đã tô màu trong mỗi hình dưới đây:</a:t>
            </a:r>
            <a:endParaRPr lang="en-US" sz="2400">
              <a:latin typeface="VNI-Times" pitchFamily="2" charset="0"/>
            </a:endParaRPr>
          </a:p>
        </p:txBody>
      </p:sp>
      <p:sp>
        <p:nvSpPr>
          <p:cNvPr id="357403" name="Text Box 53"/>
          <p:cNvSpPr txBox="1">
            <a:spLocks noChangeArrowheads="1"/>
          </p:cNvSpPr>
          <p:nvPr/>
        </p:nvSpPr>
        <p:spPr bwMode="auto">
          <a:xfrm>
            <a:off x="9144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               ;           ;            ;                ;             ;           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90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908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08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908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908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908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522" name="Group 3"/>
          <p:cNvGrpSpPr>
            <a:grpSpLocks/>
          </p:cNvGrpSpPr>
          <p:nvPr/>
        </p:nvGrpSpPr>
        <p:grpSpPr bwMode="auto">
          <a:xfrm>
            <a:off x="0" y="0"/>
            <a:ext cx="9267825" cy="6961188"/>
            <a:chOff x="-24" y="-22"/>
            <a:chExt cx="5838" cy="4385"/>
          </a:xfrm>
        </p:grpSpPr>
        <p:pic>
          <p:nvPicPr>
            <p:cNvPr id="360665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0666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0667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0668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0523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4953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/>
              <a:t>b)</a:t>
            </a:r>
            <a:r>
              <a:rPr lang="en-US"/>
              <a:t> </a:t>
            </a:r>
            <a:r>
              <a:rPr lang="en-US" sz="1600" i="1"/>
              <a:t>Ví dụ:</a:t>
            </a:r>
            <a:r>
              <a:rPr lang="en-US" i="1"/>
              <a:t> </a:t>
            </a:r>
            <a:r>
              <a:rPr lang="en-US" sz="1600"/>
              <a:t>Phân số chỉ phần đã tô màu trong mỗi hình dưới đây được viết, đọc như sau:</a:t>
            </a:r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0" y="2298700"/>
            <a:ext cx="510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Mẫu số là số tự nhiên viết dưới gạch ngang. Mẫu số cho biết hình tròn được chia thành 6 phần bằng nhau.</a:t>
            </a:r>
          </a:p>
        </p:txBody>
      </p:sp>
      <p:sp>
        <p:nvSpPr>
          <p:cNvPr id="360525" name="Rectangle 10"/>
          <p:cNvSpPr>
            <a:spLocks noChangeArrowheads="1"/>
          </p:cNvSpPr>
          <p:nvPr/>
        </p:nvSpPr>
        <p:spPr bwMode="auto">
          <a:xfrm>
            <a:off x="76200" y="1030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a)</a:t>
            </a:r>
          </a:p>
        </p:txBody>
      </p:sp>
      <p:sp>
        <p:nvSpPr>
          <p:cNvPr id="360526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838200"/>
            <a:ext cx="2667000" cy="376238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</a:rPr>
              <a:t>1. Giới thiệu phân số.</a:t>
            </a:r>
          </a:p>
        </p:txBody>
      </p:sp>
      <p:sp>
        <p:nvSpPr>
          <p:cNvPr id="149515" name="Text Box 23"/>
          <p:cNvSpPr txBox="1">
            <a:spLocks noChangeArrowheads="1"/>
          </p:cNvSpPr>
          <p:nvPr/>
        </p:nvSpPr>
        <p:spPr bwMode="auto">
          <a:xfrm>
            <a:off x="0" y="2819400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 Tử số là số tự nhiên viết trên gạch ngang. Tử số cho biết 5 phần bằng nhau đã được tô màu.</a:t>
            </a:r>
          </a:p>
        </p:txBody>
      </p:sp>
      <p:grpSp>
        <p:nvGrpSpPr>
          <p:cNvPr id="360528" name="Group 24"/>
          <p:cNvGrpSpPr>
            <a:grpSpLocks/>
          </p:cNvGrpSpPr>
          <p:nvPr/>
        </p:nvGrpSpPr>
        <p:grpSpPr bwMode="auto">
          <a:xfrm>
            <a:off x="1219200" y="1066800"/>
            <a:ext cx="3657600" cy="603250"/>
            <a:chOff x="15" y="1275"/>
            <a:chExt cx="2304" cy="380"/>
          </a:xfrm>
        </p:grpSpPr>
        <p:sp>
          <p:nvSpPr>
            <p:cNvPr id="360660" name="Text Box 25"/>
            <p:cNvSpPr txBox="1">
              <a:spLocks noChangeArrowheads="1"/>
            </p:cNvSpPr>
            <p:nvPr/>
          </p:nvSpPr>
          <p:spPr bwMode="auto">
            <a:xfrm>
              <a:off x="15" y="1335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Ta viết:     , đọc là </a:t>
              </a:r>
              <a:r>
                <a:rPr lang="en-US" b="1" i="1"/>
                <a:t>năm phần sáu</a:t>
              </a:r>
              <a:r>
                <a:rPr lang="en-US" i="1"/>
                <a:t>.</a:t>
              </a:r>
              <a:endParaRPr lang="en-US"/>
            </a:p>
          </p:txBody>
        </p:sp>
        <p:grpSp>
          <p:nvGrpSpPr>
            <p:cNvPr id="360661" name="Group 26"/>
            <p:cNvGrpSpPr>
              <a:grpSpLocks/>
            </p:cNvGrpSpPr>
            <p:nvPr/>
          </p:nvGrpSpPr>
          <p:grpSpPr bwMode="auto">
            <a:xfrm>
              <a:off x="435" y="1275"/>
              <a:ext cx="320" cy="380"/>
              <a:chOff x="1818" y="1170"/>
              <a:chExt cx="320" cy="380"/>
            </a:xfrm>
          </p:grpSpPr>
          <p:sp>
            <p:nvSpPr>
              <p:cNvPr id="360662" name="Text Box 27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60663" name="Text Box 28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60664" name="Line 29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0529" name="Group 30"/>
          <p:cNvGrpSpPr>
            <a:grpSpLocks/>
          </p:cNvGrpSpPr>
          <p:nvPr/>
        </p:nvGrpSpPr>
        <p:grpSpPr bwMode="auto">
          <a:xfrm>
            <a:off x="1681163" y="1447800"/>
            <a:ext cx="2357437" cy="603250"/>
            <a:chOff x="6" y="1497"/>
            <a:chExt cx="1485" cy="380"/>
          </a:xfrm>
        </p:grpSpPr>
        <p:sp>
          <p:nvSpPr>
            <p:cNvPr id="360655" name="Text Box 31"/>
            <p:cNvSpPr txBox="1">
              <a:spLocks noChangeArrowheads="1"/>
            </p:cNvSpPr>
            <p:nvPr/>
          </p:nvSpPr>
          <p:spPr bwMode="auto">
            <a:xfrm>
              <a:off x="6" y="1566"/>
              <a:ext cx="1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Ta gọi     là </a:t>
              </a:r>
              <a:r>
                <a:rPr lang="en-US" sz="1600" b="1" i="1"/>
                <a:t>phân số</a:t>
              </a:r>
              <a:r>
                <a:rPr lang="en-US" sz="1600" i="1"/>
                <a:t>.</a:t>
              </a:r>
              <a:endParaRPr lang="en-US" sz="1600"/>
            </a:p>
          </p:txBody>
        </p:sp>
        <p:grpSp>
          <p:nvGrpSpPr>
            <p:cNvPr id="360656" name="Group 32"/>
            <p:cNvGrpSpPr>
              <a:grpSpLocks/>
            </p:cNvGrpSpPr>
            <p:nvPr/>
          </p:nvGrpSpPr>
          <p:grpSpPr bwMode="auto">
            <a:xfrm>
              <a:off x="354" y="1497"/>
              <a:ext cx="320" cy="380"/>
              <a:chOff x="1818" y="1170"/>
              <a:chExt cx="320" cy="380"/>
            </a:xfrm>
          </p:grpSpPr>
          <p:sp>
            <p:nvSpPr>
              <p:cNvPr id="360657" name="Text Box 33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60658" name="Text Box 34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60659" name="Line 35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0530" name="Group 36"/>
          <p:cNvGrpSpPr>
            <a:grpSpLocks/>
          </p:cNvGrpSpPr>
          <p:nvPr/>
        </p:nvGrpSpPr>
        <p:grpSpPr bwMode="auto">
          <a:xfrm>
            <a:off x="1295400" y="1828800"/>
            <a:ext cx="4167188" cy="603250"/>
            <a:chOff x="6" y="1767"/>
            <a:chExt cx="2625" cy="380"/>
          </a:xfrm>
        </p:grpSpPr>
        <p:sp>
          <p:nvSpPr>
            <p:cNvPr id="360650" name="Text Box 37"/>
            <p:cNvSpPr txBox="1">
              <a:spLocks noChangeArrowheads="1"/>
            </p:cNvSpPr>
            <p:nvPr/>
          </p:nvSpPr>
          <p:spPr bwMode="auto">
            <a:xfrm>
              <a:off x="6" y="1827"/>
              <a:ext cx="26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Phân số     có </a:t>
              </a:r>
              <a:r>
                <a:rPr lang="en-US" sz="1600" b="1" i="1"/>
                <a:t>tử số </a:t>
              </a:r>
              <a:r>
                <a:rPr lang="en-US" sz="1600" b="1"/>
                <a:t>là 5, </a:t>
              </a:r>
              <a:r>
                <a:rPr lang="en-US" sz="1600" b="1" i="1"/>
                <a:t>mẫu số </a:t>
              </a:r>
              <a:r>
                <a:rPr lang="en-US" sz="1600" b="1"/>
                <a:t>là 6</a:t>
              </a:r>
              <a:r>
                <a:rPr lang="en-US" sz="1600" i="1"/>
                <a:t>.</a:t>
              </a:r>
              <a:endParaRPr lang="en-US" sz="1600"/>
            </a:p>
          </p:txBody>
        </p:sp>
        <p:grpSp>
          <p:nvGrpSpPr>
            <p:cNvPr id="360651" name="Group 38"/>
            <p:cNvGrpSpPr>
              <a:grpSpLocks/>
            </p:cNvGrpSpPr>
            <p:nvPr/>
          </p:nvGrpSpPr>
          <p:grpSpPr bwMode="auto">
            <a:xfrm>
              <a:off x="453" y="1767"/>
              <a:ext cx="320" cy="380"/>
              <a:chOff x="1818" y="1170"/>
              <a:chExt cx="320" cy="380"/>
            </a:xfrm>
          </p:grpSpPr>
          <p:sp>
            <p:nvSpPr>
              <p:cNvPr id="360652" name="Text Box 39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60653" name="Text Box 40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60654" name="Line 41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0531" name="Group 63"/>
          <p:cNvGrpSpPr>
            <a:grpSpLocks/>
          </p:cNvGrpSpPr>
          <p:nvPr/>
        </p:nvGrpSpPr>
        <p:grpSpPr bwMode="auto">
          <a:xfrm flipV="1">
            <a:off x="1981200" y="3962400"/>
            <a:ext cx="762000" cy="762000"/>
            <a:chOff x="2336" y="1797"/>
            <a:chExt cx="679" cy="677"/>
          </a:xfrm>
        </p:grpSpPr>
        <p:sp>
          <p:nvSpPr>
            <p:cNvPr id="360646" name="Rectangle 22"/>
            <p:cNvSpPr>
              <a:spLocks noChangeArrowheads="1"/>
            </p:cNvSpPr>
            <p:nvPr/>
          </p:nvSpPr>
          <p:spPr bwMode="auto">
            <a:xfrm>
              <a:off x="2336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60647" name="Rectangle 23"/>
            <p:cNvSpPr>
              <a:spLocks noChangeArrowheads="1"/>
            </p:cNvSpPr>
            <p:nvPr/>
          </p:nvSpPr>
          <p:spPr bwMode="auto">
            <a:xfrm>
              <a:off x="2675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60648" name="Rectangle 24"/>
            <p:cNvSpPr>
              <a:spLocks noChangeArrowheads="1"/>
            </p:cNvSpPr>
            <p:nvPr/>
          </p:nvSpPr>
          <p:spPr bwMode="auto">
            <a:xfrm>
              <a:off x="2675" y="2134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60649" name="Rectangle 25"/>
            <p:cNvSpPr>
              <a:spLocks noChangeArrowheads="1"/>
            </p:cNvSpPr>
            <p:nvPr/>
          </p:nvSpPr>
          <p:spPr bwMode="auto">
            <a:xfrm>
              <a:off x="2336" y="213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360532" name="Group 64"/>
          <p:cNvGrpSpPr>
            <a:grpSpLocks/>
          </p:cNvGrpSpPr>
          <p:nvPr/>
        </p:nvGrpSpPr>
        <p:grpSpPr bwMode="auto">
          <a:xfrm>
            <a:off x="3429000" y="3962400"/>
            <a:ext cx="1295400" cy="762000"/>
            <a:chOff x="3643" y="1416"/>
            <a:chExt cx="1702" cy="1018"/>
          </a:xfrm>
        </p:grpSpPr>
        <p:sp>
          <p:nvSpPr>
            <p:cNvPr id="360639" name="Rectangle 27"/>
            <p:cNvSpPr>
              <a:spLocks noChangeArrowheads="1"/>
            </p:cNvSpPr>
            <p:nvPr/>
          </p:nvSpPr>
          <p:spPr bwMode="auto">
            <a:xfrm>
              <a:off x="3643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0" name="Rectangle 28"/>
            <p:cNvSpPr>
              <a:spLocks noChangeArrowheads="1"/>
            </p:cNvSpPr>
            <p:nvPr/>
          </p:nvSpPr>
          <p:spPr bwMode="auto">
            <a:xfrm>
              <a:off x="3986" y="1416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1" name="Rectangle 30"/>
            <p:cNvSpPr>
              <a:spLocks noChangeArrowheads="1"/>
            </p:cNvSpPr>
            <p:nvPr/>
          </p:nvSpPr>
          <p:spPr bwMode="auto">
            <a:xfrm>
              <a:off x="4328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2" name="Rectangle 33"/>
            <p:cNvSpPr>
              <a:spLocks noChangeArrowheads="1"/>
            </p:cNvSpPr>
            <p:nvPr/>
          </p:nvSpPr>
          <p:spPr bwMode="auto">
            <a:xfrm>
              <a:off x="4327" y="1755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3" name="Rectangle 34"/>
            <p:cNvSpPr>
              <a:spLocks noChangeArrowheads="1"/>
            </p:cNvSpPr>
            <p:nvPr/>
          </p:nvSpPr>
          <p:spPr bwMode="auto">
            <a:xfrm>
              <a:off x="4327" y="209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4" name="Rectangle 35"/>
            <p:cNvSpPr>
              <a:spLocks noChangeArrowheads="1"/>
            </p:cNvSpPr>
            <p:nvPr/>
          </p:nvSpPr>
          <p:spPr bwMode="auto">
            <a:xfrm>
              <a:off x="4665" y="2092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5" name="Rectangle 36"/>
            <p:cNvSpPr>
              <a:spLocks noChangeArrowheads="1"/>
            </p:cNvSpPr>
            <p:nvPr/>
          </p:nvSpPr>
          <p:spPr bwMode="auto">
            <a:xfrm>
              <a:off x="5005" y="2092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0533" name="Group 55"/>
          <p:cNvGrpSpPr>
            <a:grpSpLocks/>
          </p:cNvGrpSpPr>
          <p:nvPr/>
        </p:nvGrpSpPr>
        <p:grpSpPr bwMode="auto">
          <a:xfrm>
            <a:off x="2667000" y="4187825"/>
            <a:ext cx="838200" cy="688975"/>
            <a:chOff x="1728" y="3324"/>
            <a:chExt cx="578" cy="497"/>
          </a:xfrm>
        </p:grpSpPr>
        <p:sp>
          <p:nvSpPr>
            <p:cNvPr id="360634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60635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411"/>
              <a:chOff x="1818" y="1170"/>
              <a:chExt cx="320" cy="411"/>
            </a:xfrm>
          </p:grpSpPr>
          <p:sp>
            <p:nvSpPr>
              <p:cNvPr id="360636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360637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360638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0534" name="Group 61"/>
          <p:cNvGrpSpPr>
            <a:grpSpLocks/>
          </p:cNvGrpSpPr>
          <p:nvPr/>
        </p:nvGrpSpPr>
        <p:grpSpPr bwMode="auto">
          <a:xfrm>
            <a:off x="4191000" y="3886200"/>
            <a:ext cx="889000" cy="603250"/>
            <a:chOff x="4914" y="1467"/>
            <a:chExt cx="560" cy="380"/>
          </a:xfrm>
        </p:grpSpPr>
        <p:sp>
          <p:nvSpPr>
            <p:cNvPr id="360629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60630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80"/>
              <a:chOff x="1818" y="1170"/>
              <a:chExt cx="320" cy="380"/>
            </a:xfrm>
          </p:grpSpPr>
          <p:sp>
            <p:nvSpPr>
              <p:cNvPr id="360631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360632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7</a:t>
                </a:r>
              </a:p>
            </p:txBody>
          </p:sp>
          <p:sp>
            <p:nvSpPr>
              <p:cNvPr id="360633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0535" name="Group 67"/>
          <p:cNvGrpSpPr>
            <a:grpSpLocks/>
          </p:cNvGrpSpPr>
          <p:nvPr/>
        </p:nvGrpSpPr>
        <p:grpSpPr bwMode="auto">
          <a:xfrm>
            <a:off x="136525" y="3962400"/>
            <a:ext cx="914400" cy="838200"/>
            <a:chOff x="1584" y="3204"/>
            <a:chExt cx="624" cy="588"/>
          </a:xfrm>
        </p:grpSpPr>
        <p:grpSp>
          <p:nvGrpSpPr>
            <p:cNvPr id="360625" name="Group 68"/>
            <p:cNvGrpSpPr>
              <a:grpSpLocks/>
            </p:cNvGrpSpPr>
            <p:nvPr/>
          </p:nvGrpSpPr>
          <p:grpSpPr bwMode="auto">
            <a:xfrm>
              <a:off x="1584" y="3204"/>
              <a:ext cx="624" cy="588"/>
              <a:chOff x="338" y="1614"/>
              <a:chExt cx="864" cy="864"/>
            </a:xfrm>
          </p:grpSpPr>
          <p:sp>
            <p:nvSpPr>
              <p:cNvPr id="360627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28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626" name="AutoShape 71"/>
            <p:cNvSpPr>
              <a:spLocks noChangeArrowheads="1"/>
            </p:cNvSpPr>
            <p:nvPr/>
          </p:nvSpPr>
          <p:spPr bwMode="auto">
            <a:xfrm rot="-5400000">
              <a:off x="1602" y="3201"/>
              <a:ext cx="582" cy="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0536" name="Group 72"/>
          <p:cNvGrpSpPr>
            <a:grpSpLocks/>
          </p:cNvGrpSpPr>
          <p:nvPr/>
        </p:nvGrpSpPr>
        <p:grpSpPr bwMode="auto">
          <a:xfrm>
            <a:off x="990600" y="4191000"/>
            <a:ext cx="838200" cy="569913"/>
            <a:chOff x="828" y="3582"/>
            <a:chExt cx="535" cy="411"/>
          </a:xfrm>
        </p:grpSpPr>
        <p:sp>
          <p:nvSpPr>
            <p:cNvPr id="360620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60621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411"/>
              <a:chOff x="1818" y="1170"/>
              <a:chExt cx="320" cy="411"/>
            </a:xfrm>
          </p:grpSpPr>
          <p:sp>
            <p:nvSpPr>
              <p:cNvPr id="360622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</a:t>
                </a:r>
              </a:p>
            </p:txBody>
          </p:sp>
          <p:sp>
            <p:nvSpPr>
              <p:cNvPr id="360623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2</a:t>
                </a:r>
              </a:p>
            </p:txBody>
          </p:sp>
          <p:sp>
            <p:nvSpPr>
              <p:cNvPr id="360624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0537" name="Line 103"/>
          <p:cNvSpPr>
            <a:spLocks noChangeShapeType="1"/>
          </p:cNvSpPr>
          <p:nvPr/>
        </p:nvSpPr>
        <p:spPr bwMode="auto">
          <a:xfrm>
            <a:off x="5029200" y="990600"/>
            <a:ext cx="0" cy="586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0541" name="Picture 22" descr="1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0542" name="Group 72"/>
          <p:cNvGrpSpPr>
            <a:grpSpLocks/>
          </p:cNvGrpSpPr>
          <p:nvPr/>
        </p:nvGrpSpPr>
        <p:grpSpPr bwMode="auto">
          <a:xfrm>
            <a:off x="152400" y="5105400"/>
            <a:ext cx="5181600" cy="722313"/>
            <a:chOff x="-192" y="3696"/>
            <a:chExt cx="3264" cy="455"/>
          </a:xfrm>
        </p:grpSpPr>
        <p:sp>
          <p:nvSpPr>
            <p:cNvPr id="360619" name="Text Box 81"/>
            <p:cNvSpPr txBox="1">
              <a:spLocks noChangeArrowheads="1"/>
            </p:cNvSpPr>
            <p:nvPr/>
          </p:nvSpPr>
          <p:spPr bwMode="auto">
            <a:xfrm>
              <a:off x="-192" y="3792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/>
                <a:t>c)</a:t>
              </a:r>
              <a:r>
                <a:rPr lang="en-US"/>
                <a:t> </a:t>
              </a:r>
              <a:r>
                <a:rPr lang="en-US" i="1"/>
                <a:t>Nhận xét:                        </a:t>
              </a:r>
              <a:r>
                <a:rPr lang="en-US"/>
                <a:t>:là những</a:t>
              </a:r>
              <a:r>
                <a:rPr lang="en-US" b="1" i="1"/>
                <a:t> </a:t>
              </a:r>
              <a:r>
                <a:rPr lang="en-US" b="1"/>
                <a:t>phân số.</a:t>
              </a:r>
            </a:p>
          </p:txBody>
        </p:sp>
        <p:graphicFrame>
          <p:nvGraphicFramePr>
            <p:cNvPr id="36880" name="Object 73">
              <a:hlinkClick r:id="rId6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672" y="3696"/>
            <a:ext cx="949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534" name="Equation" r:id="rId7" imgW="634680" imgH="393480" progId="Equation.3">
                    <p:embed/>
                  </p:oleObj>
                </mc:Choice>
                <mc:Fallback>
                  <p:oleObj name="Equation" r:id="rId7" imgW="634680" imgH="39348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96"/>
                          <a:ext cx="949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0543" name="Text Box 79"/>
          <p:cNvSpPr txBox="1">
            <a:spLocks noChangeArrowheads="1"/>
          </p:cNvSpPr>
          <p:nvPr/>
        </p:nvSpPr>
        <p:spPr bwMode="auto">
          <a:xfrm>
            <a:off x="1981200" y="4800600"/>
            <a:ext cx="12192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Ba phần tư</a:t>
            </a:r>
          </a:p>
        </p:txBody>
      </p:sp>
      <p:sp>
        <p:nvSpPr>
          <p:cNvPr id="360544" name="Text Box 78"/>
          <p:cNvSpPr txBox="1">
            <a:spLocks noChangeArrowheads="1"/>
          </p:cNvSpPr>
          <p:nvPr/>
        </p:nvSpPr>
        <p:spPr bwMode="auto">
          <a:xfrm>
            <a:off x="136525" y="4835525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Một phần hai</a:t>
            </a:r>
          </a:p>
        </p:txBody>
      </p:sp>
      <p:sp>
        <p:nvSpPr>
          <p:cNvPr id="360545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Bài 1</a:t>
            </a:r>
            <a:r>
              <a:rPr lang="en-US" sz="2000" b="1">
                <a:latin typeface="Times New Roman" pitchFamily="18" charset="0"/>
              </a:rPr>
              <a:t>:</a:t>
            </a:r>
          </a:p>
        </p:txBody>
      </p:sp>
      <p:sp>
        <p:nvSpPr>
          <p:cNvPr id="360546" name="TextBox 24"/>
          <p:cNvSpPr txBox="1">
            <a:spLocks noChangeArrowheads="1"/>
          </p:cNvSpPr>
          <p:nvPr/>
        </p:nvSpPr>
        <p:spPr bwMode="auto">
          <a:xfrm>
            <a:off x="5105400" y="1676400"/>
            <a:ext cx="403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a) Viết rồi đọc phân số chỉ phần đã tô màu trong mỗi hình dưới đây. </a:t>
            </a:r>
          </a:p>
        </p:txBody>
      </p:sp>
      <p:sp>
        <p:nvSpPr>
          <p:cNvPr id="360547" name="Rectangle 133"/>
          <p:cNvSpPr>
            <a:spLocks noChangeArrowheads="1"/>
          </p:cNvSpPr>
          <p:nvPr/>
        </p:nvSpPr>
        <p:spPr bwMode="auto">
          <a:xfrm>
            <a:off x="5029200" y="2209800"/>
            <a:ext cx="411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b) Trong mỗi phân số đó, mẫu số cho biết gì, tử số cho biết gì ? </a:t>
            </a:r>
          </a:p>
        </p:txBody>
      </p:sp>
      <p:sp>
        <p:nvSpPr>
          <p:cNvPr id="360548" name="Text Box 102"/>
          <p:cNvSpPr txBox="1">
            <a:spLocks noChangeArrowheads="1"/>
          </p:cNvSpPr>
          <p:nvPr/>
        </p:nvSpPr>
        <p:spPr bwMode="auto">
          <a:xfrm>
            <a:off x="76200" y="5715000"/>
            <a:ext cx="502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   Mỗi phân số có tử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và mẫu số. Tử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là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tự nhiên viết trên gạch ngang. Mẫu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là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tự nhiên khác 0 viết dưới gạch ngang.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5105400" y="2819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2</a:t>
            </a:r>
            <a:r>
              <a:rPr lang="en-US" sz="2000" b="1">
                <a:latin typeface="Times New Roman" pitchFamily="18" charset="0"/>
              </a:rPr>
              <a:t>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Group 83"/>
          <p:cNvGraphicFramePr>
            <a:graphicFrameLocks noGrp="1"/>
          </p:cNvGraphicFramePr>
          <p:nvPr/>
        </p:nvGraphicFramePr>
        <p:xfrm>
          <a:off x="5029200" y="3429000"/>
          <a:ext cx="3911918" cy="2682875"/>
        </p:xfrm>
        <a:graphic>
          <a:graphicData uri="http://schemas.openxmlformats.org/drawingml/2006/table">
            <a:tbl>
              <a:tblPr/>
              <a:tblGrid>
                <a:gridCol w="733425"/>
                <a:gridCol w="466725"/>
                <a:gridCol w="633413"/>
                <a:gridCol w="208280"/>
                <a:gridCol w="769938"/>
                <a:gridCol w="465137"/>
                <a:gridCol w="63500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Phân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Tử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Mẫu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Phân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Tử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Mẫu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89004" name="Group 236"/>
          <p:cNvGrpSpPr>
            <a:grpSpLocks/>
          </p:cNvGrpSpPr>
          <p:nvPr/>
        </p:nvGrpSpPr>
        <p:grpSpPr bwMode="auto">
          <a:xfrm>
            <a:off x="7162800" y="4724400"/>
            <a:ext cx="500063" cy="633413"/>
            <a:chOff x="4389" y="3870"/>
            <a:chExt cx="315" cy="399"/>
          </a:xfrm>
        </p:grpSpPr>
        <p:grpSp>
          <p:nvGrpSpPr>
            <p:cNvPr id="360615" name="Group 237"/>
            <p:cNvGrpSpPr>
              <a:grpSpLocks/>
            </p:cNvGrpSpPr>
            <p:nvPr/>
          </p:nvGrpSpPr>
          <p:grpSpPr bwMode="auto">
            <a:xfrm>
              <a:off x="4389" y="3870"/>
              <a:ext cx="315" cy="399"/>
              <a:chOff x="4393" y="3426"/>
              <a:chExt cx="315" cy="399"/>
            </a:xfrm>
          </p:grpSpPr>
          <p:sp>
            <p:nvSpPr>
              <p:cNvPr id="360617" name="Text Box 238"/>
              <p:cNvSpPr txBox="1">
                <a:spLocks noChangeArrowheads="1"/>
              </p:cNvSpPr>
              <p:nvPr/>
            </p:nvSpPr>
            <p:spPr bwMode="auto">
              <a:xfrm>
                <a:off x="4393" y="3426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18</a:t>
                </a:r>
              </a:p>
            </p:txBody>
          </p:sp>
          <p:sp>
            <p:nvSpPr>
              <p:cNvPr id="360618" name="Text Box 239"/>
              <p:cNvSpPr txBox="1">
                <a:spLocks noChangeArrowheads="1"/>
              </p:cNvSpPr>
              <p:nvPr/>
            </p:nvSpPr>
            <p:spPr bwMode="auto">
              <a:xfrm>
                <a:off x="4394" y="3594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25</a:t>
                </a:r>
              </a:p>
            </p:txBody>
          </p:sp>
        </p:grpSp>
        <p:sp>
          <p:nvSpPr>
            <p:cNvPr id="360616" name="Line 240"/>
            <p:cNvSpPr>
              <a:spLocks noChangeShapeType="1"/>
            </p:cNvSpPr>
            <p:nvPr/>
          </p:nvSpPr>
          <p:spPr bwMode="auto">
            <a:xfrm>
              <a:off x="4494" y="4071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5105400" y="2819400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2</a:t>
            </a:r>
            <a:r>
              <a:rPr lang="en-US" sz="2000" b="1">
                <a:latin typeface="Times New Roman" pitchFamily="18" charset="0"/>
              </a:rPr>
              <a:t>: Viết theo mẫu. </a:t>
            </a:r>
          </a:p>
        </p:txBody>
      </p:sp>
      <p:grpSp>
        <p:nvGrpSpPr>
          <p:cNvPr id="3" name="Group 236"/>
          <p:cNvGrpSpPr>
            <a:grpSpLocks/>
          </p:cNvGrpSpPr>
          <p:nvPr/>
        </p:nvGrpSpPr>
        <p:grpSpPr bwMode="auto">
          <a:xfrm>
            <a:off x="5181600" y="4014788"/>
            <a:ext cx="500063" cy="633412"/>
            <a:chOff x="4389" y="3870"/>
            <a:chExt cx="315" cy="399"/>
          </a:xfrm>
        </p:grpSpPr>
        <p:grpSp>
          <p:nvGrpSpPr>
            <p:cNvPr id="360611" name="Group 237"/>
            <p:cNvGrpSpPr>
              <a:grpSpLocks/>
            </p:cNvGrpSpPr>
            <p:nvPr/>
          </p:nvGrpSpPr>
          <p:grpSpPr bwMode="auto">
            <a:xfrm>
              <a:off x="4389" y="3870"/>
              <a:ext cx="315" cy="399"/>
              <a:chOff x="4393" y="3426"/>
              <a:chExt cx="315" cy="399"/>
            </a:xfrm>
          </p:grpSpPr>
          <p:sp>
            <p:nvSpPr>
              <p:cNvPr id="360613" name="Text Box 238"/>
              <p:cNvSpPr txBox="1">
                <a:spLocks noChangeArrowheads="1"/>
              </p:cNvSpPr>
              <p:nvPr/>
            </p:nvSpPr>
            <p:spPr bwMode="auto">
              <a:xfrm>
                <a:off x="4393" y="3426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6699"/>
                    </a:solidFill>
                  </a:rPr>
                  <a:t>6</a:t>
                </a:r>
              </a:p>
            </p:txBody>
          </p:sp>
          <p:sp>
            <p:nvSpPr>
              <p:cNvPr id="360614" name="Text Box 239"/>
              <p:cNvSpPr txBox="1">
                <a:spLocks noChangeArrowheads="1"/>
              </p:cNvSpPr>
              <p:nvPr/>
            </p:nvSpPr>
            <p:spPr bwMode="auto">
              <a:xfrm>
                <a:off x="4394" y="3594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6699"/>
                    </a:solidFill>
                  </a:rPr>
                  <a:t>11</a:t>
                </a:r>
              </a:p>
            </p:txBody>
          </p:sp>
        </p:grpSp>
        <p:sp>
          <p:nvSpPr>
            <p:cNvPr id="360612" name="Line 240"/>
            <p:cNvSpPr>
              <a:spLocks noChangeShapeType="1"/>
            </p:cNvSpPr>
            <p:nvPr/>
          </p:nvSpPr>
          <p:spPr bwMode="auto">
            <a:xfrm>
              <a:off x="4494" y="4071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6"/>
          <p:cNvGrpSpPr>
            <a:grpSpLocks/>
          </p:cNvGrpSpPr>
          <p:nvPr/>
        </p:nvGrpSpPr>
        <p:grpSpPr bwMode="auto">
          <a:xfrm>
            <a:off x="5181600" y="4724400"/>
            <a:ext cx="500063" cy="633413"/>
            <a:chOff x="4389" y="3870"/>
            <a:chExt cx="315" cy="399"/>
          </a:xfrm>
        </p:grpSpPr>
        <p:grpSp>
          <p:nvGrpSpPr>
            <p:cNvPr id="360607" name="Group 237"/>
            <p:cNvGrpSpPr>
              <a:grpSpLocks/>
            </p:cNvGrpSpPr>
            <p:nvPr/>
          </p:nvGrpSpPr>
          <p:grpSpPr bwMode="auto">
            <a:xfrm>
              <a:off x="4389" y="3870"/>
              <a:ext cx="315" cy="399"/>
              <a:chOff x="4393" y="3426"/>
              <a:chExt cx="315" cy="399"/>
            </a:xfrm>
          </p:grpSpPr>
          <p:sp>
            <p:nvSpPr>
              <p:cNvPr id="360609" name="Text Box 238"/>
              <p:cNvSpPr txBox="1">
                <a:spLocks noChangeArrowheads="1"/>
              </p:cNvSpPr>
              <p:nvPr/>
            </p:nvSpPr>
            <p:spPr bwMode="auto">
              <a:xfrm>
                <a:off x="4393" y="3426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8</a:t>
                </a:r>
              </a:p>
            </p:txBody>
          </p:sp>
          <p:sp>
            <p:nvSpPr>
              <p:cNvPr id="360610" name="Text Box 239"/>
              <p:cNvSpPr txBox="1">
                <a:spLocks noChangeArrowheads="1"/>
              </p:cNvSpPr>
              <p:nvPr/>
            </p:nvSpPr>
            <p:spPr bwMode="auto">
              <a:xfrm>
                <a:off x="4394" y="3594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10</a:t>
                </a:r>
              </a:p>
            </p:txBody>
          </p:sp>
        </p:grpSp>
        <p:sp>
          <p:nvSpPr>
            <p:cNvPr id="360608" name="Line 240"/>
            <p:cNvSpPr>
              <a:spLocks noChangeShapeType="1"/>
            </p:cNvSpPr>
            <p:nvPr/>
          </p:nvSpPr>
          <p:spPr bwMode="auto">
            <a:xfrm>
              <a:off x="4494" y="4071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5214938" y="5410200"/>
            <a:ext cx="500062" cy="633413"/>
            <a:chOff x="4389" y="3870"/>
            <a:chExt cx="315" cy="399"/>
          </a:xfrm>
        </p:grpSpPr>
        <p:grpSp>
          <p:nvGrpSpPr>
            <p:cNvPr id="360603" name="Group 237"/>
            <p:cNvGrpSpPr>
              <a:grpSpLocks/>
            </p:cNvGrpSpPr>
            <p:nvPr/>
          </p:nvGrpSpPr>
          <p:grpSpPr bwMode="auto">
            <a:xfrm>
              <a:off x="4389" y="3870"/>
              <a:ext cx="315" cy="399"/>
              <a:chOff x="4393" y="3426"/>
              <a:chExt cx="315" cy="399"/>
            </a:xfrm>
          </p:grpSpPr>
          <p:sp>
            <p:nvSpPr>
              <p:cNvPr id="360605" name="Text Box 238"/>
              <p:cNvSpPr txBox="1">
                <a:spLocks noChangeArrowheads="1"/>
              </p:cNvSpPr>
              <p:nvPr/>
            </p:nvSpPr>
            <p:spPr bwMode="auto">
              <a:xfrm>
                <a:off x="4393" y="3426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5</a:t>
                </a:r>
              </a:p>
            </p:txBody>
          </p:sp>
          <p:sp>
            <p:nvSpPr>
              <p:cNvPr id="360606" name="Text Box 239"/>
              <p:cNvSpPr txBox="1">
                <a:spLocks noChangeArrowheads="1"/>
              </p:cNvSpPr>
              <p:nvPr/>
            </p:nvSpPr>
            <p:spPr bwMode="auto">
              <a:xfrm>
                <a:off x="4394" y="3594"/>
                <a:ext cx="3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12</a:t>
                </a:r>
              </a:p>
            </p:txBody>
          </p:sp>
        </p:grpSp>
        <p:sp>
          <p:nvSpPr>
            <p:cNvPr id="360604" name="Line 240"/>
            <p:cNvSpPr>
              <a:spLocks noChangeShapeType="1"/>
            </p:cNvSpPr>
            <p:nvPr/>
          </p:nvSpPr>
          <p:spPr bwMode="auto">
            <a:xfrm>
              <a:off x="4494" y="4071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3962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81600" y="4267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360601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029200" y="889000"/>
            <a:ext cx="33528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2. Luyện tập -Thực hành.</a:t>
            </a:r>
          </a:p>
        </p:txBody>
      </p:sp>
      <p:sp>
        <p:nvSpPr>
          <p:cNvPr id="360602" name="Text Box 80"/>
          <p:cNvSpPr txBox="1">
            <a:spLocks noChangeArrowheads="1"/>
          </p:cNvSpPr>
          <p:nvPr/>
        </p:nvSpPr>
        <p:spPr bwMode="auto">
          <a:xfrm>
            <a:off x="3429000" y="4800600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 Bốn phần bảy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1138E-6 L 0.06562 0.02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5837E-6 L 0.12448 -0.017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TextBox 2"/>
          <p:cNvSpPr txBox="1">
            <a:spLocks noChangeArrowheads="1"/>
          </p:cNvSpPr>
          <p:nvPr/>
        </p:nvSpPr>
        <p:spPr bwMode="auto">
          <a:xfrm>
            <a:off x="57150" y="914400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Viết theo mẫu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41161"/>
              </p:ext>
            </p:extLst>
          </p:nvPr>
        </p:nvGraphicFramePr>
        <p:xfrm>
          <a:off x="72448" y="1825238"/>
          <a:ext cx="4350327" cy="3305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109"/>
                <a:gridCol w="1450109"/>
                <a:gridCol w="1450109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0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l="-420" t="-62092" r="-200000" b="-19934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8012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20" t="-163158" r="-200000" b="-1006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1764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20" t="-261438" r="-2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05469"/>
              </p:ext>
            </p:extLst>
          </p:nvPr>
        </p:nvGraphicFramePr>
        <p:xfrm>
          <a:off x="4648200" y="1841416"/>
          <a:ext cx="4343399" cy="3340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685"/>
                <a:gridCol w="1501857"/>
                <a:gridCol w="1501857"/>
              </a:tblGrid>
              <a:tr h="543481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8123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67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4"/>
                      <a:stretch>
                        <a:fillRect l="-455" t="-161688" r="-223636" b="-993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1875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35052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350520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19288" y="44196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2800" y="441960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7000" y="350520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01000" y="350520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4279815"/>
            <a:ext cx="663964" cy="90178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2374815"/>
            <a:ext cx="628650" cy="901785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 </a:t>
            </a:r>
          </a:p>
        </p:txBody>
      </p:sp>
      <p:sp>
        <p:nvSpPr>
          <p:cNvPr id="465934" name="TextBox 13"/>
          <p:cNvSpPr txBox="1">
            <a:spLocks noChangeArrowheads="1"/>
          </p:cNvSpPr>
          <p:nvPr/>
        </p:nvSpPr>
        <p:spPr bwMode="auto">
          <a:xfrm>
            <a:off x="1981200" y="25146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65935" name="TextBox 14"/>
          <p:cNvSpPr txBox="1">
            <a:spLocks noChangeArrowheads="1"/>
          </p:cNvSpPr>
          <p:nvPr/>
        </p:nvSpPr>
        <p:spPr bwMode="auto">
          <a:xfrm>
            <a:off x="3429000" y="25146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2209800" y="5410200"/>
            <a:ext cx="4648200" cy="9556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 số được viết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ở đâu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Mẫu số được viết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ở đâu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170" name="Group 3"/>
          <p:cNvGrpSpPr>
            <a:grpSpLocks/>
          </p:cNvGrpSpPr>
          <p:nvPr/>
        </p:nvGrpSpPr>
        <p:grpSpPr bwMode="auto">
          <a:xfrm>
            <a:off x="0" y="0"/>
            <a:ext cx="9267825" cy="6961188"/>
            <a:chOff x="-24" y="-22"/>
            <a:chExt cx="5838" cy="4385"/>
          </a:xfrm>
        </p:grpSpPr>
        <p:pic>
          <p:nvPicPr>
            <p:cNvPr id="388256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8257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8258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8259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8171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4953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/>
              <a:t>b)</a:t>
            </a:r>
            <a:r>
              <a:rPr lang="en-US"/>
              <a:t> </a:t>
            </a:r>
            <a:r>
              <a:rPr lang="en-US" sz="1600" i="1"/>
              <a:t>Ví dụ:</a:t>
            </a:r>
            <a:r>
              <a:rPr lang="en-US" i="1"/>
              <a:t> </a:t>
            </a:r>
            <a:r>
              <a:rPr lang="en-US" sz="1600"/>
              <a:t>Phân số chỉ phần đã tô màu trong mỗi hình dưới đây được viết, đọc như sau:</a:t>
            </a:r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0" y="2298700"/>
            <a:ext cx="510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Mẫu số là số tự nhiên viết dưới gạch ngang. Mẫu số cho biết hình tròn được chia thành 6 phần bằng nhau.</a:t>
            </a:r>
          </a:p>
        </p:txBody>
      </p:sp>
      <p:sp>
        <p:nvSpPr>
          <p:cNvPr id="388173" name="Rectangle 10"/>
          <p:cNvSpPr>
            <a:spLocks noChangeArrowheads="1"/>
          </p:cNvSpPr>
          <p:nvPr/>
        </p:nvSpPr>
        <p:spPr bwMode="auto">
          <a:xfrm>
            <a:off x="76200" y="1030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a)</a:t>
            </a:r>
          </a:p>
        </p:txBody>
      </p:sp>
      <p:sp>
        <p:nvSpPr>
          <p:cNvPr id="388174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838200"/>
            <a:ext cx="2667000" cy="376238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</a:rPr>
              <a:t>1. Giới thiệu phân số.</a:t>
            </a:r>
          </a:p>
        </p:txBody>
      </p:sp>
      <p:sp>
        <p:nvSpPr>
          <p:cNvPr id="149515" name="Text Box 23"/>
          <p:cNvSpPr txBox="1">
            <a:spLocks noChangeArrowheads="1"/>
          </p:cNvSpPr>
          <p:nvPr/>
        </p:nvSpPr>
        <p:spPr bwMode="auto">
          <a:xfrm>
            <a:off x="0" y="2819400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 Tử số là số tự nhiên viết trên gạch ngang. Tử số cho biết 5 phần bằng nhau đã được tô màu.</a:t>
            </a:r>
          </a:p>
        </p:txBody>
      </p:sp>
      <p:grpSp>
        <p:nvGrpSpPr>
          <p:cNvPr id="388176" name="Group 24"/>
          <p:cNvGrpSpPr>
            <a:grpSpLocks/>
          </p:cNvGrpSpPr>
          <p:nvPr/>
        </p:nvGrpSpPr>
        <p:grpSpPr bwMode="auto">
          <a:xfrm>
            <a:off x="1219200" y="1066800"/>
            <a:ext cx="3657600" cy="603250"/>
            <a:chOff x="15" y="1275"/>
            <a:chExt cx="2304" cy="380"/>
          </a:xfrm>
        </p:grpSpPr>
        <p:sp>
          <p:nvSpPr>
            <p:cNvPr id="388251" name="Text Box 25"/>
            <p:cNvSpPr txBox="1">
              <a:spLocks noChangeArrowheads="1"/>
            </p:cNvSpPr>
            <p:nvPr/>
          </p:nvSpPr>
          <p:spPr bwMode="auto">
            <a:xfrm>
              <a:off x="15" y="1335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Ta viết:     , đọc là </a:t>
              </a:r>
              <a:r>
                <a:rPr lang="en-US" b="1" i="1"/>
                <a:t>năm phần sáu</a:t>
              </a:r>
              <a:r>
                <a:rPr lang="en-US" i="1"/>
                <a:t>.</a:t>
              </a:r>
              <a:endParaRPr lang="en-US"/>
            </a:p>
          </p:txBody>
        </p:sp>
        <p:grpSp>
          <p:nvGrpSpPr>
            <p:cNvPr id="388252" name="Group 26"/>
            <p:cNvGrpSpPr>
              <a:grpSpLocks/>
            </p:cNvGrpSpPr>
            <p:nvPr/>
          </p:nvGrpSpPr>
          <p:grpSpPr bwMode="auto">
            <a:xfrm>
              <a:off x="435" y="1275"/>
              <a:ext cx="320" cy="380"/>
              <a:chOff x="1818" y="1170"/>
              <a:chExt cx="320" cy="380"/>
            </a:xfrm>
          </p:grpSpPr>
          <p:sp>
            <p:nvSpPr>
              <p:cNvPr id="388253" name="Text Box 27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88254" name="Text Box 28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88255" name="Line 29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8177" name="Group 30"/>
          <p:cNvGrpSpPr>
            <a:grpSpLocks/>
          </p:cNvGrpSpPr>
          <p:nvPr/>
        </p:nvGrpSpPr>
        <p:grpSpPr bwMode="auto">
          <a:xfrm>
            <a:off x="1681163" y="1447800"/>
            <a:ext cx="2357437" cy="603250"/>
            <a:chOff x="6" y="1497"/>
            <a:chExt cx="1485" cy="380"/>
          </a:xfrm>
        </p:grpSpPr>
        <p:sp>
          <p:nvSpPr>
            <p:cNvPr id="388246" name="Text Box 31"/>
            <p:cNvSpPr txBox="1">
              <a:spLocks noChangeArrowheads="1"/>
            </p:cNvSpPr>
            <p:nvPr/>
          </p:nvSpPr>
          <p:spPr bwMode="auto">
            <a:xfrm>
              <a:off x="6" y="1566"/>
              <a:ext cx="1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Ta gọi     là </a:t>
              </a:r>
              <a:r>
                <a:rPr lang="en-US" sz="1600" b="1" i="1"/>
                <a:t>phân số</a:t>
              </a:r>
              <a:r>
                <a:rPr lang="en-US" sz="1600" i="1"/>
                <a:t>.</a:t>
              </a:r>
              <a:endParaRPr lang="en-US" sz="1600"/>
            </a:p>
          </p:txBody>
        </p:sp>
        <p:grpSp>
          <p:nvGrpSpPr>
            <p:cNvPr id="388247" name="Group 32"/>
            <p:cNvGrpSpPr>
              <a:grpSpLocks/>
            </p:cNvGrpSpPr>
            <p:nvPr/>
          </p:nvGrpSpPr>
          <p:grpSpPr bwMode="auto">
            <a:xfrm>
              <a:off x="354" y="1497"/>
              <a:ext cx="320" cy="380"/>
              <a:chOff x="1818" y="1170"/>
              <a:chExt cx="320" cy="380"/>
            </a:xfrm>
          </p:grpSpPr>
          <p:sp>
            <p:nvSpPr>
              <p:cNvPr id="388248" name="Text Box 33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88249" name="Text Box 34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88250" name="Line 35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8178" name="Group 36"/>
          <p:cNvGrpSpPr>
            <a:grpSpLocks/>
          </p:cNvGrpSpPr>
          <p:nvPr/>
        </p:nvGrpSpPr>
        <p:grpSpPr bwMode="auto">
          <a:xfrm>
            <a:off x="1295400" y="1828800"/>
            <a:ext cx="4167188" cy="603250"/>
            <a:chOff x="6" y="1767"/>
            <a:chExt cx="2625" cy="380"/>
          </a:xfrm>
        </p:grpSpPr>
        <p:sp>
          <p:nvSpPr>
            <p:cNvPr id="388241" name="Text Box 37"/>
            <p:cNvSpPr txBox="1">
              <a:spLocks noChangeArrowheads="1"/>
            </p:cNvSpPr>
            <p:nvPr/>
          </p:nvSpPr>
          <p:spPr bwMode="auto">
            <a:xfrm>
              <a:off x="6" y="1827"/>
              <a:ext cx="26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Phân số     có </a:t>
              </a:r>
              <a:r>
                <a:rPr lang="en-US" sz="1600" b="1" i="1"/>
                <a:t>tử số </a:t>
              </a:r>
              <a:r>
                <a:rPr lang="en-US" sz="1600" b="1"/>
                <a:t>là 5, </a:t>
              </a:r>
              <a:r>
                <a:rPr lang="en-US" sz="1600" b="1" i="1"/>
                <a:t>mẫu số </a:t>
              </a:r>
              <a:r>
                <a:rPr lang="en-US" sz="1600" b="1"/>
                <a:t>là 6</a:t>
              </a:r>
              <a:r>
                <a:rPr lang="en-US" sz="1600" i="1"/>
                <a:t>.</a:t>
              </a:r>
              <a:endParaRPr lang="en-US" sz="1600"/>
            </a:p>
          </p:txBody>
        </p:sp>
        <p:grpSp>
          <p:nvGrpSpPr>
            <p:cNvPr id="388242" name="Group 38"/>
            <p:cNvGrpSpPr>
              <a:grpSpLocks/>
            </p:cNvGrpSpPr>
            <p:nvPr/>
          </p:nvGrpSpPr>
          <p:grpSpPr bwMode="auto">
            <a:xfrm>
              <a:off x="453" y="1767"/>
              <a:ext cx="320" cy="380"/>
              <a:chOff x="1818" y="1170"/>
              <a:chExt cx="320" cy="380"/>
            </a:xfrm>
          </p:grpSpPr>
          <p:sp>
            <p:nvSpPr>
              <p:cNvPr id="388243" name="Text Box 39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88244" name="Text Box 40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88245" name="Line 41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8179" name="Group 63"/>
          <p:cNvGrpSpPr>
            <a:grpSpLocks/>
          </p:cNvGrpSpPr>
          <p:nvPr/>
        </p:nvGrpSpPr>
        <p:grpSpPr bwMode="auto">
          <a:xfrm flipV="1">
            <a:off x="1981200" y="3962400"/>
            <a:ext cx="762000" cy="762000"/>
            <a:chOff x="2336" y="1797"/>
            <a:chExt cx="679" cy="677"/>
          </a:xfrm>
        </p:grpSpPr>
        <p:sp>
          <p:nvSpPr>
            <p:cNvPr id="388237" name="Rectangle 22"/>
            <p:cNvSpPr>
              <a:spLocks noChangeArrowheads="1"/>
            </p:cNvSpPr>
            <p:nvPr/>
          </p:nvSpPr>
          <p:spPr bwMode="auto">
            <a:xfrm>
              <a:off x="2336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88238" name="Rectangle 23"/>
            <p:cNvSpPr>
              <a:spLocks noChangeArrowheads="1"/>
            </p:cNvSpPr>
            <p:nvPr/>
          </p:nvSpPr>
          <p:spPr bwMode="auto">
            <a:xfrm>
              <a:off x="2675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88239" name="Rectangle 24"/>
            <p:cNvSpPr>
              <a:spLocks noChangeArrowheads="1"/>
            </p:cNvSpPr>
            <p:nvPr/>
          </p:nvSpPr>
          <p:spPr bwMode="auto">
            <a:xfrm>
              <a:off x="2675" y="2134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88240" name="Rectangle 25"/>
            <p:cNvSpPr>
              <a:spLocks noChangeArrowheads="1"/>
            </p:cNvSpPr>
            <p:nvPr/>
          </p:nvSpPr>
          <p:spPr bwMode="auto">
            <a:xfrm>
              <a:off x="2336" y="213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388180" name="Group 64"/>
          <p:cNvGrpSpPr>
            <a:grpSpLocks/>
          </p:cNvGrpSpPr>
          <p:nvPr/>
        </p:nvGrpSpPr>
        <p:grpSpPr bwMode="auto">
          <a:xfrm>
            <a:off x="3429000" y="3962400"/>
            <a:ext cx="1295400" cy="762000"/>
            <a:chOff x="3643" y="1416"/>
            <a:chExt cx="1702" cy="1018"/>
          </a:xfrm>
        </p:grpSpPr>
        <p:sp>
          <p:nvSpPr>
            <p:cNvPr id="388230" name="Rectangle 27"/>
            <p:cNvSpPr>
              <a:spLocks noChangeArrowheads="1"/>
            </p:cNvSpPr>
            <p:nvPr/>
          </p:nvSpPr>
          <p:spPr bwMode="auto">
            <a:xfrm>
              <a:off x="3643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231" name="Rectangle 28"/>
            <p:cNvSpPr>
              <a:spLocks noChangeArrowheads="1"/>
            </p:cNvSpPr>
            <p:nvPr/>
          </p:nvSpPr>
          <p:spPr bwMode="auto">
            <a:xfrm>
              <a:off x="3986" y="1416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232" name="Rectangle 30"/>
            <p:cNvSpPr>
              <a:spLocks noChangeArrowheads="1"/>
            </p:cNvSpPr>
            <p:nvPr/>
          </p:nvSpPr>
          <p:spPr bwMode="auto">
            <a:xfrm>
              <a:off x="4328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233" name="Rectangle 33"/>
            <p:cNvSpPr>
              <a:spLocks noChangeArrowheads="1"/>
            </p:cNvSpPr>
            <p:nvPr/>
          </p:nvSpPr>
          <p:spPr bwMode="auto">
            <a:xfrm>
              <a:off x="4327" y="1755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234" name="Rectangle 34"/>
            <p:cNvSpPr>
              <a:spLocks noChangeArrowheads="1"/>
            </p:cNvSpPr>
            <p:nvPr/>
          </p:nvSpPr>
          <p:spPr bwMode="auto">
            <a:xfrm>
              <a:off x="4327" y="209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235" name="Rectangle 35"/>
            <p:cNvSpPr>
              <a:spLocks noChangeArrowheads="1"/>
            </p:cNvSpPr>
            <p:nvPr/>
          </p:nvSpPr>
          <p:spPr bwMode="auto">
            <a:xfrm>
              <a:off x="4665" y="2092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236" name="Rectangle 36"/>
            <p:cNvSpPr>
              <a:spLocks noChangeArrowheads="1"/>
            </p:cNvSpPr>
            <p:nvPr/>
          </p:nvSpPr>
          <p:spPr bwMode="auto">
            <a:xfrm>
              <a:off x="5005" y="2092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181" name="Group 55"/>
          <p:cNvGrpSpPr>
            <a:grpSpLocks/>
          </p:cNvGrpSpPr>
          <p:nvPr/>
        </p:nvGrpSpPr>
        <p:grpSpPr bwMode="auto">
          <a:xfrm>
            <a:off x="2667000" y="4191000"/>
            <a:ext cx="917575" cy="603250"/>
            <a:chOff x="1728" y="3324"/>
            <a:chExt cx="578" cy="380"/>
          </a:xfrm>
        </p:grpSpPr>
        <p:sp>
          <p:nvSpPr>
            <p:cNvPr id="388225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88226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380"/>
              <a:chOff x="1818" y="1170"/>
              <a:chExt cx="320" cy="380"/>
            </a:xfrm>
          </p:grpSpPr>
          <p:sp>
            <p:nvSpPr>
              <p:cNvPr id="388227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388228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388229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8182" name="Group 61"/>
          <p:cNvGrpSpPr>
            <a:grpSpLocks/>
          </p:cNvGrpSpPr>
          <p:nvPr/>
        </p:nvGrpSpPr>
        <p:grpSpPr bwMode="auto">
          <a:xfrm>
            <a:off x="4216400" y="3124200"/>
            <a:ext cx="889000" cy="603250"/>
            <a:chOff x="4914" y="1467"/>
            <a:chExt cx="560" cy="380"/>
          </a:xfrm>
        </p:grpSpPr>
        <p:sp>
          <p:nvSpPr>
            <p:cNvPr id="388220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88221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80"/>
              <a:chOff x="1818" y="1170"/>
              <a:chExt cx="320" cy="380"/>
            </a:xfrm>
          </p:grpSpPr>
          <p:sp>
            <p:nvSpPr>
              <p:cNvPr id="388222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388223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7</a:t>
                </a:r>
              </a:p>
            </p:txBody>
          </p:sp>
          <p:sp>
            <p:nvSpPr>
              <p:cNvPr id="388224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8183" name="Group 67"/>
          <p:cNvGrpSpPr>
            <a:grpSpLocks/>
          </p:cNvGrpSpPr>
          <p:nvPr/>
        </p:nvGrpSpPr>
        <p:grpSpPr bwMode="auto">
          <a:xfrm>
            <a:off x="136525" y="3962400"/>
            <a:ext cx="914400" cy="838200"/>
            <a:chOff x="1584" y="3204"/>
            <a:chExt cx="624" cy="588"/>
          </a:xfrm>
        </p:grpSpPr>
        <p:grpSp>
          <p:nvGrpSpPr>
            <p:cNvPr id="388216" name="Group 68"/>
            <p:cNvGrpSpPr>
              <a:grpSpLocks/>
            </p:cNvGrpSpPr>
            <p:nvPr/>
          </p:nvGrpSpPr>
          <p:grpSpPr bwMode="auto">
            <a:xfrm>
              <a:off x="1584" y="3204"/>
              <a:ext cx="624" cy="588"/>
              <a:chOff x="338" y="1614"/>
              <a:chExt cx="864" cy="864"/>
            </a:xfrm>
          </p:grpSpPr>
          <p:sp>
            <p:nvSpPr>
              <p:cNvPr id="388218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219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217" name="AutoShape 71"/>
            <p:cNvSpPr>
              <a:spLocks noChangeArrowheads="1"/>
            </p:cNvSpPr>
            <p:nvPr/>
          </p:nvSpPr>
          <p:spPr bwMode="auto">
            <a:xfrm rot="-5400000">
              <a:off x="1602" y="3201"/>
              <a:ext cx="582" cy="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184" name="Group 72"/>
          <p:cNvGrpSpPr>
            <a:grpSpLocks/>
          </p:cNvGrpSpPr>
          <p:nvPr/>
        </p:nvGrpSpPr>
        <p:grpSpPr bwMode="auto">
          <a:xfrm>
            <a:off x="974725" y="4191000"/>
            <a:ext cx="854075" cy="603250"/>
            <a:chOff x="828" y="3582"/>
            <a:chExt cx="535" cy="380"/>
          </a:xfrm>
        </p:grpSpPr>
        <p:sp>
          <p:nvSpPr>
            <p:cNvPr id="388211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88212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380"/>
              <a:chOff x="1818" y="1170"/>
              <a:chExt cx="320" cy="380"/>
            </a:xfrm>
          </p:grpSpPr>
          <p:sp>
            <p:nvSpPr>
              <p:cNvPr id="388213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</a:t>
                </a:r>
              </a:p>
            </p:txBody>
          </p:sp>
          <p:sp>
            <p:nvSpPr>
              <p:cNvPr id="388214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2</a:t>
                </a:r>
              </a:p>
            </p:txBody>
          </p:sp>
          <p:sp>
            <p:nvSpPr>
              <p:cNvPr id="388215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8185" name="Line 103"/>
          <p:cNvSpPr>
            <a:spLocks noChangeShapeType="1"/>
          </p:cNvSpPr>
          <p:nvPr/>
        </p:nvSpPr>
        <p:spPr bwMode="auto">
          <a:xfrm>
            <a:off x="5029200" y="990600"/>
            <a:ext cx="0" cy="586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8189" name="Picture 22" descr="1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8190" name="Group 72"/>
          <p:cNvGrpSpPr>
            <a:grpSpLocks/>
          </p:cNvGrpSpPr>
          <p:nvPr/>
        </p:nvGrpSpPr>
        <p:grpSpPr bwMode="auto">
          <a:xfrm>
            <a:off x="152400" y="5105400"/>
            <a:ext cx="5181600" cy="722313"/>
            <a:chOff x="-192" y="3696"/>
            <a:chExt cx="3264" cy="455"/>
          </a:xfrm>
        </p:grpSpPr>
        <p:sp>
          <p:nvSpPr>
            <p:cNvPr id="388210" name="Text Box 81"/>
            <p:cNvSpPr txBox="1">
              <a:spLocks noChangeArrowheads="1"/>
            </p:cNvSpPr>
            <p:nvPr/>
          </p:nvSpPr>
          <p:spPr bwMode="auto">
            <a:xfrm>
              <a:off x="-192" y="3792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/>
                <a:t>c)</a:t>
              </a:r>
              <a:r>
                <a:rPr lang="en-US"/>
                <a:t> </a:t>
              </a:r>
              <a:r>
                <a:rPr lang="en-US" i="1"/>
                <a:t>Nhận xét:                        </a:t>
              </a:r>
              <a:r>
                <a:rPr lang="en-US"/>
                <a:t>:là những</a:t>
              </a:r>
              <a:r>
                <a:rPr lang="en-US" b="1" i="1"/>
                <a:t> </a:t>
              </a:r>
              <a:r>
                <a:rPr lang="en-US" b="1"/>
                <a:t>phân số.</a:t>
              </a:r>
            </a:p>
          </p:txBody>
        </p:sp>
        <p:graphicFrame>
          <p:nvGraphicFramePr>
            <p:cNvPr id="36880" name="Object 73">
              <a:hlinkClick r:id="rId6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672" y="3696"/>
            <a:ext cx="949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82" name="Equation" r:id="rId7" imgW="634680" imgH="393480" progId="Equation.3">
                    <p:embed/>
                  </p:oleObj>
                </mc:Choice>
                <mc:Fallback>
                  <p:oleObj name="Equation" r:id="rId7" imgW="634680" imgH="39348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96"/>
                          <a:ext cx="949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8191" name="Text Box 79"/>
          <p:cNvSpPr txBox="1">
            <a:spLocks noChangeArrowheads="1"/>
          </p:cNvSpPr>
          <p:nvPr/>
        </p:nvSpPr>
        <p:spPr bwMode="auto">
          <a:xfrm>
            <a:off x="3505200" y="4800600"/>
            <a:ext cx="12192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Ba phần tư</a:t>
            </a:r>
          </a:p>
        </p:txBody>
      </p:sp>
      <p:sp>
        <p:nvSpPr>
          <p:cNvPr id="388192" name="Text Box 78"/>
          <p:cNvSpPr txBox="1">
            <a:spLocks noChangeArrowheads="1"/>
          </p:cNvSpPr>
          <p:nvPr/>
        </p:nvSpPr>
        <p:spPr bwMode="auto">
          <a:xfrm>
            <a:off x="136525" y="4835525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Một phần hai</a:t>
            </a:r>
          </a:p>
        </p:txBody>
      </p:sp>
      <p:sp>
        <p:nvSpPr>
          <p:cNvPr id="388193" name="Text Box 80"/>
          <p:cNvSpPr txBox="1">
            <a:spLocks noChangeArrowheads="1"/>
          </p:cNvSpPr>
          <p:nvPr/>
        </p:nvSpPr>
        <p:spPr bwMode="auto">
          <a:xfrm>
            <a:off x="1828800" y="4800600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 Bốn phần bảy</a:t>
            </a:r>
          </a:p>
        </p:txBody>
      </p:sp>
      <p:sp>
        <p:nvSpPr>
          <p:cNvPr id="388194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Bài 1</a:t>
            </a:r>
            <a:r>
              <a:rPr lang="en-US" sz="2000" b="1">
                <a:latin typeface="Times New Roman" pitchFamily="18" charset="0"/>
              </a:rPr>
              <a:t>:</a:t>
            </a:r>
          </a:p>
        </p:txBody>
      </p:sp>
      <p:sp>
        <p:nvSpPr>
          <p:cNvPr id="388195" name="TextBox 24"/>
          <p:cNvSpPr txBox="1">
            <a:spLocks noChangeArrowheads="1"/>
          </p:cNvSpPr>
          <p:nvPr/>
        </p:nvSpPr>
        <p:spPr bwMode="auto">
          <a:xfrm>
            <a:off x="5105400" y="1676400"/>
            <a:ext cx="403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a) Viết rồi đọc phân số chỉ phần đã tô màu trong mỗi hình dưới đây. </a:t>
            </a:r>
          </a:p>
        </p:txBody>
      </p:sp>
      <p:sp>
        <p:nvSpPr>
          <p:cNvPr id="388196" name="Rectangle 133"/>
          <p:cNvSpPr>
            <a:spLocks noChangeArrowheads="1"/>
          </p:cNvSpPr>
          <p:nvPr/>
        </p:nvSpPr>
        <p:spPr bwMode="auto">
          <a:xfrm>
            <a:off x="5029200" y="2209800"/>
            <a:ext cx="411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b) Trong mỗi phân số đó, mẫu số cho biết gì, tử số cho biết gì ? </a:t>
            </a:r>
          </a:p>
        </p:txBody>
      </p:sp>
      <p:sp>
        <p:nvSpPr>
          <p:cNvPr id="388197" name="Text Box 102"/>
          <p:cNvSpPr txBox="1">
            <a:spLocks noChangeArrowheads="1"/>
          </p:cNvSpPr>
          <p:nvPr/>
        </p:nvSpPr>
        <p:spPr bwMode="auto">
          <a:xfrm>
            <a:off x="76200" y="5715000"/>
            <a:ext cx="502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   Mỗi phân số có tử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và mẫu số. Tử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là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tự nhiên viết trên gạch ngang. Mẫu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là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</a:rPr>
              <a:t>tự nhiên khác 0 viết dưới gạch ngang.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5105400" y="3276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3</a:t>
            </a:r>
            <a:r>
              <a:rPr lang="en-US" sz="2000" b="1">
                <a:latin typeface="Times New Roman" pitchFamily="18" charset="0"/>
              </a:rPr>
              <a:t>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8199" name="TextBox 24"/>
          <p:cNvSpPr txBox="1">
            <a:spLocks noChangeArrowheads="1"/>
          </p:cNvSpPr>
          <p:nvPr/>
        </p:nvSpPr>
        <p:spPr bwMode="auto">
          <a:xfrm>
            <a:off x="5105400" y="2819400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2</a:t>
            </a:r>
            <a:r>
              <a:rPr lang="en-US" sz="2000" b="1">
                <a:latin typeface="Times New Roman" pitchFamily="18" charset="0"/>
              </a:rPr>
              <a:t>: Viết theo mẫu. </a:t>
            </a:r>
          </a:p>
        </p:txBody>
      </p:sp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5105400" y="3276600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3</a:t>
            </a:r>
            <a:r>
              <a:rPr lang="en-US" sz="2000" b="1">
                <a:latin typeface="Times New Roman" pitchFamily="18" charset="0"/>
              </a:rPr>
              <a:t>: Viết các phân số. </a:t>
            </a:r>
          </a:p>
        </p:txBody>
      </p:sp>
      <p:sp>
        <p:nvSpPr>
          <p:cNvPr id="388201" name="TextBox 24"/>
          <p:cNvSpPr txBox="1">
            <a:spLocks noChangeArrowheads="1"/>
          </p:cNvSpPr>
          <p:nvPr/>
        </p:nvSpPr>
        <p:spPr bwMode="auto">
          <a:xfrm>
            <a:off x="5105400" y="2819400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2</a:t>
            </a:r>
            <a:r>
              <a:rPr lang="en-US" sz="2000" b="1">
                <a:latin typeface="Times New Roman" pitchFamily="18" charset="0"/>
              </a:rPr>
              <a:t>: Viết theo mẫu. </a:t>
            </a:r>
          </a:p>
        </p:txBody>
      </p:sp>
      <p:sp>
        <p:nvSpPr>
          <p:cNvPr id="388202" name="TextBox 24"/>
          <p:cNvSpPr txBox="1">
            <a:spLocks noChangeArrowheads="1"/>
          </p:cNvSpPr>
          <p:nvPr/>
        </p:nvSpPr>
        <p:spPr bwMode="auto">
          <a:xfrm>
            <a:off x="5105400" y="2819400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</a:rPr>
              <a:t>Bài 2</a:t>
            </a:r>
            <a:r>
              <a:rPr lang="en-US" sz="2000" b="1">
                <a:latin typeface="Times New Roman" pitchFamily="18" charset="0"/>
              </a:rPr>
              <a:t>: Viết theo mẫu.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105400" y="5715000"/>
            <a:ext cx="3352800" cy="762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e. Năm mươi hai phần tám mươi tư.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5287963"/>
            <a:ext cx="2449513" cy="427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d. Chín phần mười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4830763"/>
            <a:ext cx="2187575" cy="427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c. Bốn phần chín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05400" y="3810000"/>
            <a:ext cx="2173288" cy="427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 Hai phần năm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4343400"/>
            <a:ext cx="3352800" cy="427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b. Mười một phần mười hai</a:t>
            </a:r>
          </a:p>
        </p:txBody>
      </p:sp>
      <p:sp>
        <p:nvSpPr>
          <p:cNvPr id="388208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029200" y="889000"/>
            <a:ext cx="33528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2. Luyện tập -Thực hành.</a:t>
            </a:r>
          </a:p>
        </p:txBody>
      </p:sp>
      <p:pic>
        <p:nvPicPr>
          <p:cNvPr id="21" name="Picture 16" descr="Book-09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3178175"/>
            <a:ext cx="1371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  <p:bldP spid="6" grpId="0" animBg="1"/>
      <p:bldP spid="5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Box 1"/>
          <p:cNvSpPr txBox="1">
            <a:spLocks noChangeArrowheads="1"/>
          </p:cNvSpPr>
          <p:nvPr/>
        </p:nvSpPr>
        <p:spPr bwMode="auto">
          <a:xfrm>
            <a:off x="2757488" y="1092200"/>
            <a:ext cx="3973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Viết các phân số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2295525"/>
            <a:ext cx="2535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Hai phần năm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1638" y="4038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Bốn phần chín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638" y="4962525"/>
            <a:ext cx="287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Chín phần mười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638" y="3200400"/>
            <a:ext cx="415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Mười một phần mười hai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943600"/>
            <a:ext cx="524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e. Năm mươi hai phần tám mươi tư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26670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34290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3434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6400" y="5211763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62484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2209800"/>
            <a:ext cx="410690" cy="79182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00" y="3094380"/>
            <a:ext cx="583814" cy="78771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3962400"/>
            <a:ext cx="410690" cy="789319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00" y="4876800"/>
            <a:ext cx="583814" cy="79182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53200" y="5791200"/>
            <a:ext cx="583814" cy="798873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2" name="Picture 16" descr="Book-09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2466975"/>
            <a:ext cx="274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703" name="Group 3"/>
          <p:cNvGrpSpPr>
            <a:grpSpLocks/>
          </p:cNvGrpSpPr>
          <p:nvPr/>
        </p:nvGrpSpPr>
        <p:grpSpPr bwMode="auto">
          <a:xfrm>
            <a:off x="0" y="0"/>
            <a:ext cx="9267825" cy="6961188"/>
            <a:chOff x="-24" y="-22"/>
            <a:chExt cx="5838" cy="4385"/>
          </a:xfrm>
        </p:grpSpPr>
        <p:pic>
          <p:nvPicPr>
            <p:cNvPr id="364782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783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784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785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4704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Phân số chỉ phần đã tô màu trong mỗi hình dưới đây được viết, đọc như sau:</a:t>
            </a:r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0" y="22987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số là số tự nhiên viết dưới gạch ngang. Mẫu số cho biết hình tròn được chia thành 6 phần bằng nhau.</a:t>
            </a:r>
          </a:p>
        </p:txBody>
      </p:sp>
      <p:sp>
        <p:nvSpPr>
          <p:cNvPr id="364706" name="Rectangle 10"/>
          <p:cNvSpPr>
            <a:spLocks noChangeArrowheads="1"/>
          </p:cNvSpPr>
          <p:nvPr/>
        </p:nvSpPr>
        <p:spPr bwMode="auto">
          <a:xfrm>
            <a:off x="76200" y="1030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64707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838200"/>
            <a:ext cx="2667000" cy="376238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phân số.</a:t>
            </a:r>
          </a:p>
        </p:txBody>
      </p:sp>
      <p:sp>
        <p:nvSpPr>
          <p:cNvPr id="149515" name="Text Box 23"/>
          <p:cNvSpPr txBox="1">
            <a:spLocks noChangeArrowheads="1"/>
          </p:cNvSpPr>
          <p:nvPr/>
        </p:nvSpPr>
        <p:spPr bwMode="auto">
          <a:xfrm>
            <a:off x="0" y="28194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Tử số là số tự nhiên viết trên gạch ngang. Tử số cho biết 5 phần bằng nhau đã được tô màu.</a:t>
            </a:r>
          </a:p>
        </p:txBody>
      </p:sp>
      <p:grpSp>
        <p:nvGrpSpPr>
          <p:cNvPr id="364709" name="Group 24"/>
          <p:cNvGrpSpPr>
            <a:grpSpLocks/>
          </p:cNvGrpSpPr>
          <p:nvPr/>
        </p:nvGrpSpPr>
        <p:grpSpPr bwMode="auto">
          <a:xfrm>
            <a:off x="1219200" y="1066802"/>
            <a:ext cx="3657600" cy="636588"/>
            <a:chOff x="15" y="1275"/>
            <a:chExt cx="2304" cy="401"/>
          </a:xfrm>
        </p:grpSpPr>
        <p:sp>
          <p:nvSpPr>
            <p:cNvPr id="364777" name="Text Box 25"/>
            <p:cNvSpPr txBox="1">
              <a:spLocks noChangeArrowheads="1"/>
            </p:cNvSpPr>
            <p:nvPr/>
          </p:nvSpPr>
          <p:spPr bwMode="auto">
            <a:xfrm>
              <a:off x="15" y="1335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Ta viết:     , đọc là 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phần sáu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4778" name="Group 26"/>
            <p:cNvGrpSpPr>
              <a:grpSpLocks/>
            </p:cNvGrpSpPr>
            <p:nvPr/>
          </p:nvGrpSpPr>
          <p:grpSpPr bwMode="auto">
            <a:xfrm>
              <a:off x="435" y="1275"/>
              <a:ext cx="320" cy="401"/>
              <a:chOff x="1818" y="1170"/>
              <a:chExt cx="320" cy="401"/>
            </a:xfrm>
          </p:grpSpPr>
          <p:sp>
            <p:nvSpPr>
              <p:cNvPr id="364779" name="Text Box 27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64780" name="Text Box 28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64781" name="Line 29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4710" name="Group 30"/>
          <p:cNvGrpSpPr>
            <a:grpSpLocks/>
          </p:cNvGrpSpPr>
          <p:nvPr/>
        </p:nvGrpSpPr>
        <p:grpSpPr bwMode="auto">
          <a:xfrm>
            <a:off x="1681163" y="1447802"/>
            <a:ext cx="2357437" cy="636588"/>
            <a:chOff x="6" y="1497"/>
            <a:chExt cx="1485" cy="401"/>
          </a:xfrm>
        </p:grpSpPr>
        <p:sp>
          <p:nvSpPr>
            <p:cNvPr id="364772" name="Text Box 31"/>
            <p:cNvSpPr txBox="1">
              <a:spLocks noChangeArrowheads="1"/>
            </p:cNvSpPr>
            <p:nvPr/>
          </p:nvSpPr>
          <p:spPr bwMode="auto">
            <a:xfrm>
              <a:off x="6" y="1566"/>
              <a:ext cx="14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Ta gọi     là 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4773" name="Group 32"/>
            <p:cNvGrpSpPr>
              <a:grpSpLocks/>
            </p:cNvGrpSpPr>
            <p:nvPr/>
          </p:nvGrpSpPr>
          <p:grpSpPr bwMode="auto">
            <a:xfrm>
              <a:off x="354" y="1497"/>
              <a:ext cx="320" cy="401"/>
              <a:chOff x="1818" y="1170"/>
              <a:chExt cx="320" cy="401"/>
            </a:xfrm>
          </p:grpSpPr>
          <p:sp>
            <p:nvSpPr>
              <p:cNvPr id="364774" name="Text Box 33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64775" name="Text Box 34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64776" name="Line 35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4711" name="Group 36"/>
          <p:cNvGrpSpPr>
            <a:grpSpLocks/>
          </p:cNvGrpSpPr>
          <p:nvPr/>
        </p:nvGrpSpPr>
        <p:grpSpPr bwMode="auto">
          <a:xfrm>
            <a:off x="1295400" y="1828802"/>
            <a:ext cx="4167188" cy="636588"/>
            <a:chOff x="6" y="1767"/>
            <a:chExt cx="2625" cy="401"/>
          </a:xfrm>
        </p:grpSpPr>
        <p:sp>
          <p:nvSpPr>
            <p:cNvPr id="364767" name="Text Box 37"/>
            <p:cNvSpPr txBox="1">
              <a:spLocks noChangeArrowheads="1"/>
            </p:cNvSpPr>
            <p:nvPr/>
          </p:nvSpPr>
          <p:spPr bwMode="auto">
            <a:xfrm>
              <a:off x="6" y="1827"/>
              <a:ext cx="26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     có 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 số </a:t>
              </a: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5, 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 số </a:t>
              </a: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6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4768" name="Group 38"/>
            <p:cNvGrpSpPr>
              <a:grpSpLocks/>
            </p:cNvGrpSpPr>
            <p:nvPr/>
          </p:nvGrpSpPr>
          <p:grpSpPr bwMode="auto">
            <a:xfrm>
              <a:off x="453" y="1767"/>
              <a:ext cx="320" cy="401"/>
              <a:chOff x="1818" y="1170"/>
              <a:chExt cx="320" cy="401"/>
            </a:xfrm>
          </p:grpSpPr>
          <p:sp>
            <p:nvSpPr>
              <p:cNvPr id="364769" name="Text Box 39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64770" name="Text Box 40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64771" name="Line 41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4712" name="Group 63"/>
          <p:cNvGrpSpPr>
            <a:grpSpLocks/>
          </p:cNvGrpSpPr>
          <p:nvPr/>
        </p:nvGrpSpPr>
        <p:grpSpPr bwMode="auto">
          <a:xfrm flipV="1">
            <a:off x="1981200" y="3962400"/>
            <a:ext cx="762000" cy="762000"/>
            <a:chOff x="2336" y="1797"/>
            <a:chExt cx="679" cy="677"/>
          </a:xfrm>
        </p:grpSpPr>
        <p:sp>
          <p:nvSpPr>
            <p:cNvPr id="364763" name="Rectangle 22"/>
            <p:cNvSpPr>
              <a:spLocks noChangeArrowheads="1"/>
            </p:cNvSpPr>
            <p:nvPr/>
          </p:nvSpPr>
          <p:spPr bwMode="auto">
            <a:xfrm>
              <a:off x="2336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64" name="Rectangle 23"/>
            <p:cNvSpPr>
              <a:spLocks noChangeArrowheads="1"/>
            </p:cNvSpPr>
            <p:nvPr/>
          </p:nvSpPr>
          <p:spPr bwMode="auto">
            <a:xfrm>
              <a:off x="2675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65" name="Rectangle 24"/>
            <p:cNvSpPr>
              <a:spLocks noChangeArrowheads="1"/>
            </p:cNvSpPr>
            <p:nvPr/>
          </p:nvSpPr>
          <p:spPr bwMode="auto">
            <a:xfrm>
              <a:off x="2675" y="2134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66" name="Rectangle 25"/>
            <p:cNvSpPr>
              <a:spLocks noChangeArrowheads="1"/>
            </p:cNvSpPr>
            <p:nvPr/>
          </p:nvSpPr>
          <p:spPr bwMode="auto">
            <a:xfrm>
              <a:off x="2336" y="213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4713" name="Group 64"/>
          <p:cNvGrpSpPr>
            <a:grpSpLocks/>
          </p:cNvGrpSpPr>
          <p:nvPr/>
        </p:nvGrpSpPr>
        <p:grpSpPr bwMode="auto">
          <a:xfrm>
            <a:off x="3429000" y="3962400"/>
            <a:ext cx="1295400" cy="762000"/>
            <a:chOff x="3643" y="1416"/>
            <a:chExt cx="1702" cy="1018"/>
          </a:xfrm>
        </p:grpSpPr>
        <p:sp>
          <p:nvSpPr>
            <p:cNvPr id="364756" name="Rectangle 27"/>
            <p:cNvSpPr>
              <a:spLocks noChangeArrowheads="1"/>
            </p:cNvSpPr>
            <p:nvPr/>
          </p:nvSpPr>
          <p:spPr bwMode="auto">
            <a:xfrm>
              <a:off x="3643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57" name="Rectangle 28"/>
            <p:cNvSpPr>
              <a:spLocks noChangeArrowheads="1"/>
            </p:cNvSpPr>
            <p:nvPr/>
          </p:nvSpPr>
          <p:spPr bwMode="auto">
            <a:xfrm>
              <a:off x="3986" y="1416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58" name="Rectangle 30"/>
            <p:cNvSpPr>
              <a:spLocks noChangeArrowheads="1"/>
            </p:cNvSpPr>
            <p:nvPr/>
          </p:nvSpPr>
          <p:spPr bwMode="auto">
            <a:xfrm>
              <a:off x="4328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59" name="Rectangle 33"/>
            <p:cNvSpPr>
              <a:spLocks noChangeArrowheads="1"/>
            </p:cNvSpPr>
            <p:nvPr/>
          </p:nvSpPr>
          <p:spPr bwMode="auto">
            <a:xfrm>
              <a:off x="4327" y="1755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60" name="Rectangle 34"/>
            <p:cNvSpPr>
              <a:spLocks noChangeArrowheads="1"/>
            </p:cNvSpPr>
            <p:nvPr/>
          </p:nvSpPr>
          <p:spPr bwMode="auto">
            <a:xfrm>
              <a:off x="4327" y="209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61" name="Rectangle 35"/>
            <p:cNvSpPr>
              <a:spLocks noChangeArrowheads="1"/>
            </p:cNvSpPr>
            <p:nvPr/>
          </p:nvSpPr>
          <p:spPr bwMode="auto">
            <a:xfrm>
              <a:off x="4665" y="2092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762" name="Rectangle 36"/>
            <p:cNvSpPr>
              <a:spLocks noChangeArrowheads="1"/>
            </p:cNvSpPr>
            <p:nvPr/>
          </p:nvSpPr>
          <p:spPr bwMode="auto">
            <a:xfrm>
              <a:off x="5005" y="2092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4714" name="Group 55"/>
          <p:cNvGrpSpPr>
            <a:grpSpLocks/>
          </p:cNvGrpSpPr>
          <p:nvPr/>
        </p:nvGrpSpPr>
        <p:grpSpPr bwMode="auto">
          <a:xfrm>
            <a:off x="2667000" y="4191003"/>
            <a:ext cx="917575" cy="769938"/>
            <a:chOff x="1728" y="3324"/>
            <a:chExt cx="578" cy="485"/>
          </a:xfrm>
        </p:grpSpPr>
        <p:sp>
          <p:nvSpPr>
            <p:cNvPr id="364751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64752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401"/>
              <a:chOff x="1818" y="1170"/>
              <a:chExt cx="320" cy="401"/>
            </a:xfrm>
          </p:grpSpPr>
          <p:sp>
            <p:nvSpPr>
              <p:cNvPr id="364753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64754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64755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4715" name="Group 61"/>
          <p:cNvGrpSpPr>
            <a:grpSpLocks/>
          </p:cNvGrpSpPr>
          <p:nvPr/>
        </p:nvGrpSpPr>
        <p:grpSpPr bwMode="auto">
          <a:xfrm>
            <a:off x="4191000" y="3886202"/>
            <a:ext cx="889000" cy="636588"/>
            <a:chOff x="4914" y="1467"/>
            <a:chExt cx="560" cy="401"/>
          </a:xfrm>
        </p:grpSpPr>
        <p:sp>
          <p:nvSpPr>
            <p:cNvPr id="364746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64747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401"/>
              <a:chOff x="1818" y="1170"/>
              <a:chExt cx="320" cy="401"/>
            </a:xfrm>
          </p:grpSpPr>
          <p:sp>
            <p:nvSpPr>
              <p:cNvPr id="364748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64749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364750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4716" name="Group 67"/>
          <p:cNvGrpSpPr>
            <a:grpSpLocks/>
          </p:cNvGrpSpPr>
          <p:nvPr/>
        </p:nvGrpSpPr>
        <p:grpSpPr bwMode="auto">
          <a:xfrm>
            <a:off x="136525" y="3962400"/>
            <a:ext cx="914400" cy="838200"/>
            <a:chOff x="1584" y="3204"/>
            <a:chExt cx="624" cy="588"/>
          </a:xfrm>
        </p:grpSpPr>
        <p:grpSp>
          <p:nvGrpSpPr>
            <p:cNvPr id="364742" name="Group 68"/>
            <p:cNvGrpSpPr>
              <a:grpSpLocks/>
            </p:cNvGrpSpPr>
            <p:nvPr/>
          </p:nvGrpSpPr>
          <p:grpSpPr bwMode="auto">
            <a:xfrm>
              <a:off x="1584" y="3204"/>
              <a:ext cx="624" cy="588"/>
              <a:chOff x="338" y="1614"/>
              <a:chExt cx="864" cy="864"/>
            </a:xfrm>
          </p:grpSpPr>
          <p:sp>
            <p:nvSpPr>
              <p:cNvPr id="364744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745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4743" name="AutoShape 71"/>
            <p:cNvSpPr>
              <a:spLocks noChangeArrowheads="1"/>
            </p:cNvSpPr>
            <p:nvPr/>
          </p:nvSpPr>
          <p:spPr bwMode="auto">
            <a:xfrm rot="-5400000">
              <a:off x="1602" y="3201"/>
              <a:ext cx="582" cy="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4717" name="Group 72"/>
          <p:cNvGrpSpPr>
            <a:grpSpLocks/>
          </p:cNvGrpSpPr>
          <p:nvPr/>
        </p:nvGrpSpPr>
        <p:grpSpPr bwMode="auto">
          <a:xfrm>
            <a:off x="974725" y="4191004"/>
            <a:ext cx="854075" cy="636588"/>
            <a:chOff x="828" y="3582"/>
            <a:chExt cx="535" cy="401"/>
          </a:xfrm>
        </p:grpSpPr>
        <p:sp>
          <p:nvSpPr>
            <p:cNvPr id="364737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64738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401"/>
              <a:chOff x="1818" y="1170"/>
              <a:chExt cx="320" cy="401"/>
            </a:xfrm>
          </p:grpSpPr>
          <p:sp>
            <p:nvSpPr>
              <p:cNvPr id="364739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64740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64741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64718" name="Line 103"/>
          <p:cNvSpPr>
            <a:spLocks noChangeShapeType="1"/>
          </p:cNvSpPr>
          <p:nvPr/>
        </p:nvSpPr>
        <p:spPr bwMode="auto">
          <a:xfrm>
            <a:off x="5029200" y="990600"/>
            <a:ext cx="0" cy="586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4722" name="Picture 22" descr="1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4723" name="Group 72"/>
          <p:cNvGrpSpPr>
            <a:grpSpLocks/>
          </p:cNvGrpSpPr>
          <p:nvPr/>
        </p:nvGrpSpPr>
        <p:grpSpPr bwMode="auto">
          <a:xfrm>
            <a:off x="152400" y="5105400"/>
            <a:ext cx="5181600" cy="722313"/>
            <a:chOff x="-192" y="3696"/>
            <a:chExt cx="3264" cy="455"/>
          </a:xfrm>
        </p:grpSpPr>
        <p:sp>
          <p:nvSpPr>
            <p:cNvPr id="364736" name="Text Box 81"/>
            <p:cNvSpPr txBox="1">
              <a:spLocks noChangeArrowheads="1"/>
            </p:cNvSpPr>
            <p:nvPr/>
          </p:nvSpPr>
          <p:spPr bwMode="auto">
            <a:xfrm>
              <a:off x="-192" y="3792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xét:                       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:là những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số.</a:t>
              </a:r>
            </a:p>
          </p:txBody>
        </p:sp>
        <p:graphicFrame>
          <p:nvGraphicFramePr>
            <p:cNvPr id="2" name="Object 73">
              <a:hlinkClick r:id="rId6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672" y="3696"/>
            <a:ext cx="949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727" name="Equation" r:id="rId7" imgW="634680" imgH="393480" progId="Equation.3">
                    <p:embed/>
                  </p:oleObj>
                </mc:Choice>
                <mc:Fallback>
                  <p:oleObj name="Equation" r:id="rId7" imgW="634680" imgH="39348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96"/>
                          <a:ext cx="949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4724" name="Text Box 79"/>
          <p:cNvSpPr txBox="1">
            <a:spLocks noChangeArrowheads="1"/>
          </p:cNvSpPr>
          <p:nvPr/>
        </p:nvSpPr>
        <p:spPr bwMode="auto">
          <a:xfrm>
            <a:off x="3505200" y="4800600"/>
            <a:ext cx="1219200" cy="369332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 phần tư</a:t>
            </a:r>
          </a:p>
        </p:txBody>
      </p:sp>
      <p:sp>
        <p:nvSpPr>
          <p:cNvPr id="364725" name="Text Box 78"/>
          <p:cNvSpPr txBox="1">
            <a:spLocks noChangeArrowheads="1"/>
          </p:cNvSpPr>
          <p:nvPr/>
        </p:nvSpPr>
        <p:spPr bwMode="auto">
          <a:xfrm>
            <a:off x="136525" y="4835525"/>
            <a:ext cx="1524000" cy="369332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</p:txBody>
      </p:sp>
      <p:sp>
        <p:nvSpPr>
          <p:cNvPr id="364726" name="Text Box 80"/>
          <p:cNvSpPr txBox="1">
            <a:spLocks noChangeArrowheads="1"/>
          </p:cNvSpPr>
          <p:nvPr/>
        </p:nvSpPr>
        <p:spPr bwMode="auto">
          <a:xfrm>
            <a:off x="1828800" y="4800600"/>
            <a:ext cx="1524000" cy="369332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Bốn phần bảy</a:t>
            </a:r>
          </a:p>
        </p:txBody>
      </p:sp>
      <p:sp>
        <p:nvSpPr>
          <p:cNvPr id="364727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Bài 1</a:t>
            </a:r>
            <a:r>
              <a:rPr lang="en-US" b="1"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4728" name="TextBox 24"/>
          <p:cNvSpPr txBox="1">
            <a:spLocks noChangeArrowheads="1"/>
          </p:cNvSpPr>
          <p:nvPr/>
        </p:nvSpPr>
        <p:spPr bwMode="auto">
          <a:xfrm>
            <a:off x="5105400" y="1676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Viết rồi đọc phân số chỉ phần đã tô màu trong mỗi hình dưới đây. </a:t>
            </a:r>
          </a:p>
        </p:txBody>
      </p:sp>
      <p:sp>
        <p:nvSpPr>
          <p:cNvPr id="364729" name="Rectangle 133"/>
          <p:cNvSpPr>
            <a:spLocks noChangeArrowheads="1"/>
          </p:cNvSpPr>
          <p:nvPr/>
        </p:nvSpPr>
        <p:spPr bwMode="auto">
          <a:xfrm>
            <a:off x="5029200" y="22098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Trong mỗi phân số đó, mẫu số cho biết gì, tử số cho biết gì ? </a:t>
            </a:r>
          </a:p>
        </p:txBody>
      </p:sp>
      <p:sp>
        <p:nvSpPr>
          <p:cNvPr id="364730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029200" y="889000"/>
            <a:ext cx="3352800" cy="369332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Luyện tập -Thực hành.</a:t>
            </a:r>
          </a:p>
        </p:txBody>
      </p:sp>
      <p:sp>
        <p:nvSpPr>
          <p:cNvPr id="364731" name="Text Box 102"/>
          <p:cNvSpPr txBox="1">
            <a:spLocks noChangeArrowheads="1"/>
          </p:cNvSpPr>
          <p:nvPr/>
        </p:nvSpPr>
        <p:spPr bwMode="auto">
          <a:xfrm>
            <a:off x="76200" y="5715000"/>
            <a:ext cx="502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Mỗi phân số có tử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và mẫu số. Tử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là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tự nhiên viết trên gạch ngang. Mẫu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là số</a:t>
            </a:r>
            <a:r>
              <a:rPr lang="en-US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336699"/>
                </a:solidFill>
                <a:latin typeface="Times New Roman" pitchFamily="18" charset="0"/>
                <a:cs typeface="Times New Roman" panose="02020603050405020304" pitchFamily="18" charset="0"/>
              </a:rPr>
              <a:t>tự nhiên khác 0 viết dưới gạch ngang.</a:t>
            </a:r>
          </a:p>
        </p:txBody>
      </p:sp>
      <p:sp>
        <p:nvSpPr>
          <p:cNvPr id="364732" name="TextBox 24"/>
          <p:cNvSpPr txBox="1">
            <a:spLocks noChangeArrowheads="1"/>
          </p:cNvSpPr>
          <p:nvPr/>
        </p:nvSpPr>
        <p:spPr bwMode="auto">
          <a:xfrm>
            <a:off x="5105400" y="2819400"/>
            <a:ext cx="288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b="1">
                <a:latin typeface="Times New Roman" pitchFamily="18" charset="0"/>
                <a:cs typeface="Times New Roman" panose="02020603050405020304" pitchFamily="18" charset="0"/>
              </a:rPr>
              <a:t>: Viết theo mẫu. 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5105400" y="35814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b="1">
                <a:latin typeface="Times New Roman" pitchFamily="18" charset="0"/>
                <a:cs typeface="Times New Roman" panose="02020603050405020304" pitchFamily="18" charset="0"/>
              </a:rPr>
              <a:t>: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64734" name="TextBox 24"/>
          <p:cNvSpPr txBox="1">
            <a:spLocks noChangeArrowheads="1"/>
          </p:cNvSpPr>
          <p:nvPr/>
        </p:nvSpPr>
        <p:spPr bwMode="auto">
          <a:xfrm>
            <a:off x="5105400" y="3200400"/>
            <a:ext cx="288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b="1">
                <a:latin typeface="Times New Roman" pitchFamily="18" charset="0"/>
                <a:cs typeface="Times New Roman" panose="02020603050405020304" pitchFamily="18" charset="0"/>
              </a:rPr>
              <a:t>: Viết các phân số. 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5105400" y="3581400"/>
            <a:ext cx="288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b="1">
                <a:latin typeface="Times New Roman" pitchFamily="18" charset="0"/>
                <a:cs typeface="Times New Roman" panose="02020603050405020304" pitchFamily="18" charset="0"/>
              </a:rPr>
              <a:t>: Đọc các phân số. </a:t>
            </a:r>
          </a:p>
        </p:txBody>
      </p:sp>
      <p:graphicFrame>
        <p:nvGraphicFramePr>
          <p:cNvPr id="36880" name="Object 158">
            <a:hlinkClick r:id="rId6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60539"/>
              </p:ext>
            </p:extLst>
          </p:nvPr>
        </p:nvGraphicFramePr>
        <p:xfrm>
          <a:off x="5181600" y="4038600"/>
          <a:ext cx="3352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28" name="Equation" r:id="rId9" imgW="1130040" imgH="393480" progId="Equation.3">
                  <p:embed/>
                </p:oleObj>
              </mc:Choice>
              <mc:Fallback>
                <p:oleObj name="Equation" r:id="rId9" imgW="1130040" imgH="39348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8600"/>
                        <a:ext cx="33528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" y="2057400"/>
            <a:ext cx="495649" cy="886718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88" y="3543013"/>
            <a:ext cx="691215" cy="876587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8603" y="2057400"/>
            <a:ext cx="681597" cy="878574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14613"/>
            <a:ext cx="691215" cy="876587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400" y="3505200"/>
            <a:ext cx="877163" cy="879215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" y="2500313"/>
            <a:ext cx="45720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3965575"/>
            <a:ext cx="45720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2438400"/>
            <a:ext cx="45720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3962400"/>
            <a:ext cx="45720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200" y="5334000"/>
            <a:ext cx="45720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22098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Năm phần chín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67400" y="20574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Mười chín phần ba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mươi ba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96000" y="3621088"/>
            <a:ext cx="304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Tám mươi phần một trăm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71600" y="3657600"/>
            <a:ext cx="314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Tám phần mười bảy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95400" y="5029200"/>
            <a:ext cx="335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Ba phần hai mươi bảy</a:t>
            </a:r>
          </a:p>
        </p:txBody>
      </p:sp>
      <p:sp>
        <p:nvSpPr>
          <p:cNvPr id="470033" name="TextBox 24"/>
          <p:cNvSpPr txBox="1">
            <a:spLocks noChangeArrowheads="1"/>
          </p:cNvSpPr>
          <p:nvPr/>
        </p:nvSpPr>
        <p:spPr bwMode="auto">
          <a:xfrm>
            <a:off x="76200" y="990600"/>
            <a:ext cx="3983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Đọc các phân số</a:t>
            </a:r>
          </a:p>
        </p:txBody>
      </p:sp>
      <p:pic>
        <p:nvPicPr>
          <p:cNvPr id="470034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00775"/>
            <a:ext cx="2559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>
            <a:hlinkClick r:id="" action="ppaction://hlinkshowjump?jump=lastslideviewed"/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3" name="Presentation" r:id="rId3" imgW="5928366" imgH="4445519" progId="PowerPoint.Show.8">
                  <p:embed/>
                </p:oleObj>
              </mc:Choice>
              <mc:Fallback>
                <p:oleObj name="Presentation" r:id="rId3" imgW="5928366" imgH="4445519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HUNG20"/>
          <p:cNvPicPr>
            <a:picLocks noGrp="1" noChangeAspect="1" noChangeArrowheads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067800" cy="6858000"/>
          </a:xfrm>
        </p:spPr>
      </p:pic>
      <p:pic>
        <p:nvPicPr>
          <p:cNvPr id="18" name="hay hat l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800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1" name="Picture 4" descr="flower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444279">
            <a:off x="2795588" y="4352925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2" name="Picture 5" descr="flower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44742">
            <a:off x="4289425" y="2332038"/>
            <a:ext cx="20256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3" name="Picture 6" descr="flower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465970">
            <a:off x="5091113" y="30099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4" name="Picture 7" descr="flower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644742">
            <a:off x="3148013" y="2827338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5" name="Picture 8" descr="flower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9812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angelgru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73950" y="-254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7" name="Picture 10" descr="flower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30698">
            <a:off x="2679700" y="3475038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angelgru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-114300" y="0"/>
            <a:ext cx="1676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9" name="Picture 13" descr="flower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664532">
            <a:off x="3352800" y="4514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20" name="Picture 14" descr="flower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604191">
            <a:off x="2438400" y="3886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0104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 SỨC KHỎE</a:t>
            </a:r>
          </a:p>
          <a:p>
            <a:pPr algn="ctr"/>
            <a:r>
              <a:rPr lang="vi-VN" sz="3600" b="1" kern="10" spc="-360">
                <a:ln w="1270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CÁC THẦY, CÔ GIÁO</a:t>
            </a:r>
            <a:endParaRPr lang="en-US" sz="3600" b="1" kern="10" spc="-360">
              <a:ln w="12700">
                <a:solidFill>
                  <a:srgbClr val="FF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8222" name="Picture 16" descr="Notes-02-june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175260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23" name="Picture 17" descr="Notes-02-june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160020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vi-VN" sz="6000" b="1"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45075" name="Nhung bong hoa nhung bai 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8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20" descr="angelgru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-228600" y="0"/>
            <a:ext cx="1676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emyeutruong42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30713" y="3276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atC2446.wav">
            <a:hlinkClick r:id="" action="ppaction://media"/>
          </p:cNvPr>
          <p:cNvPicPr>
            <a:picLocks noRot="1" noChangeAspect="1"/>
          </p:cNvPicPr>
          <p:nvPr>
            <a:wavAudioFile r:embed="rId4" name="CatCoGiaoEm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291013" y="3124200"/>
            <a:ext cx="561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91" fill="hold"/>
                                        <p:tgtEl>
                                          <p:spTgt spid="45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3681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5"/>
                </p:tgtEl>
              </p:cMediaNode>
            </p:audio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071" grpId="0" animBg="1"/>
      <p:bldP spid="45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73338" y="1843088"/>
            <a:ext cx="626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Chia hình tròn thành 6 phần bằng nhau.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90800" y="2362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Tô màu 5 phần.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2514600" y="3200400"/>
            <a:ext cx="349250" cy="15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86000" y="2895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     Ta nói đã tô màu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phần sáu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hình tròn.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62600" y="3778250"/>
            <a:ext cx="319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US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itchFamily="18" charset="0"/>
              </a:rPr>
              <a:t>Đọc là: Năm phần sáu.</a:t>
            </a:r>
          </a:p>
        </p:txBody>
      </p:sp>
      <p:pic>
        <p:nvPicPr>
          <p:cNvPr id="23569" name="Picture 17" descr="1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1981200" cy="191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3570" name="Picture 18" descr="1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1981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9" descr="1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8288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0" descr="10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8288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 descr="10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8288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10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1820863"/>
            <a:ext cx="198913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3429000"/>
            <a:ext cx="677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4876800" y="3429000"/>
            <a:ext cx="5349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876800" y="4038600"/>
            <a:ext cx="608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4876800" y="40386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762000" y="3810000"/>
            <a:ext cx="4014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phần sáu viết thành:</a:t>
            </a:r>
          </a:p>
        </p:txBody>
      </p:sp>
      <p:graphicFrame>
        <p:nvGraphicFramePr>
          <p:cNvPr id="36880" name="Object 18">
            <a:hlinkClick r:id="rId10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885506"/>
              </p:ext>
            </p:extLst>
          </p:nvPr>
        </p:nvGraphicFramePr>
        <p:xfrm>
          <a:off x="2286000" y="4343400"/>
          <a:ext cx="296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7" name="Equation" r:id="rId11" imgW="139680" imgH="393480" progId="Equation.3">
                  <p:embed/>
                </p:oleObj>
              </mc:Choice>
              <mc:Fallback>
                <p:oleObj name="Equation" r:id="rId11" imgW="139680" imgH="393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2968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752600" y="4953000"/>
            <a:ext cx="5867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*Phân số</a:t>
            </a:r>
            <a:r>
              <a:rPr lang="en-US" sz="26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6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tử số</a:t>
            </a:r>
            <a:r>
              <a:rPr lang="en-US" sz="26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là 5</a:t>
            </a:r>
            <a:r>
              <a:rPr lang="en-US" sz="26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mẫu số</a:t>
            </a:r>
            <a:r>
              <a:rPr lang="en-US" sz="26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là 6.</a:t>
            </a:r>
          </a:p>
        </p:txBody>
      </p:sp>
      <p:graphicFrame>
        <p:nvGraphicFramePr>
          <p:cNvPr id="8" name="Object 20">
            <a:hlinkClick r:id="rId10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06049"/>
              </p:ext>
            </p:extLst>
          </p:nvPr>
        </p:nvGraphicFramePr>
        <p:xfrm>
          <a:off x="3124200" y="4800600"/>
          <a:ext cx="357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8" name="Equation" r:id="rId13" imgW="139680" imgH="393480" progId="Equation.3">
                  <p:embed/>
                </p:oleObj>
              </mc:Choice>
              <mc:Fallback>
                <p:oleObj name="Equation" r:id="rId13" imgW="13968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00600"/>
                        <a:ext cx="357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762000" y="4419600"/>
            <a:ext cx="426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gọi       là </a:t>
            </a: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phân số.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85800" y="5562600"/>
            <a:ext cx="7924800" cy="4667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Mẫu số</a:t>
            </a:r>
            <a:r>
              <a:rPr lang="en-US" sz="2400">
                <a:solidFill>
                  <a:srgbClr val="339933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anose="02020603050405020304" pitchFamily="18" charset="0"/>
              </a:rPr>
              <a:t>cho biết hình tròn được chia thành</a:t>
            </a:r>
            <a:r>
              <a:rPr lang="en-US" sz="2400">
                <a:solidFill>
                  <a:srgbClr val="339933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2400">
                <a:solidFill>
                  <a:srgbClr val="339933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anose="02020603050405020304" pitchFamily="18" charset="0"/>
              </a:rPr>
              <a:t>phần bằng nhau.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685800" y="6096000"/>
            <a:ext cx="7924800" cy="4667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Tử số</a:t>
            </a:r>
            <a:r>
              <a:rPr lang="en-US" sz="2400">
                <a:solidFill>
                  <a:srgbClr val="339933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anose="02020603050405020304" pitchFamily="18" charset="0"/>
              </a:rPr>
              <a:t>cho biết</a:t>
            </a:r>
            <a:r>
              <a:rPr lang="en-US" sz="2400">
                <a:solidFill>
                  <a:srgbClr val="339933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2400">
                <a:solidFill>
                  <a:srgbClr val="339933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anose="02020603050405020304" pitchFamily="18" charset="0"/>
              </a:rPr>
              <a:t>phần bằng nhau đã được tô màu.</a:t>
            </a:r>
          </a:p>
        </p:txBody>
      </p:sp>
      <p:sp>
        <p:nvSpPr>
          <p:cNvPr id="346153" name="TextBox 1"/>
          <p:cNvSpPr txBox="1">
            <a:spLocks noChangeArrowheads="1"/>
          </p:cNvSpPr>
          <p:nvPr/>
        </p:nvSpPr>
        <p:spPr bwMode="auto">
          <a:xfrm>
            <a:off x="68263" y="228600"/>
            <a:ext cx="9075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53" name="Text Box 8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3429000" cy="466725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u="sng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phân số</a:t>
            </a: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5457" name="Rectangle 10"/>
          <p:cNvSpPr>
            <a:spLocks noChangeArrowheads="1"/>
          </p:cNvSpPr>
          <p:nvPr/>
        </p:nvSpPr>
        <p:spPr bwMode="auto">
          <a:xfrm>
            <a:off x="304800" y="16144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533400" y="1828800"/>
            <a:ext cx="1981200" cy="19050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5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38" grpId="0"/>
      <p:bldP spid="36889" grpId="0"/>
      <p:bldP spid="36890" grpId="0"/>
      <p:bldP spid="36891" grpId="0" animBg="1"/>
      <p:bldP spid="4" grpId="0"/>
      <p:bldP spid="7" grpId="0"/>
      <p:bldP spid="9" grpId="0"/>
      <p:bldP spid="145453" grpId="0" animBg="1"/>
      <p:bldP spid="14545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3822700"/>
            <a:ext cx="4406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Mẫu số được viết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ở đâu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 số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 biết gì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892675"/>
            <a:ext cx="8001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Mẫu số viết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 dấu gạch ngang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Mẫu số cho biết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được chia làm </a:t>
            </a:r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phần bằng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67000" y="38862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Tử số được viết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ở đâu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 số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 biết gì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" y="5730875"/>
            <a:ext cx="8001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Tử số viết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 dấu gạch ngang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Tử số cho biết </a:t>
            </a:r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bằng nhau đã được tô màu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6880" name="Object 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95143"/>
              </p:ext>
            </p:extLst>
          </p:nvPr>
        </p:nvGraphicFramePr>
        <p:xfrm>
          <a:off x="4343400" y="2971800"/>
          <a:ext cx="361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5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971800"/>
                        <a:ext cx="3619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4343400" y="3429000"/>
            <a:ext cx="331788" cy="40005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3400" y="2971800"/>
            <a:ext cx="331788" cy="4000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7157" name="Picture 22" descr="1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981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61" name="Text Box 8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3886200" cy="466725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phân số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4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48037"/>
              </p:ext>
            </p:extLst>
          </p:nvPr>
        </p:nvGraphicFramePr>
        <p:xfrm>
          <a:off x="4648200" y="23622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6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3200400" y="2514600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gọi      là </a:t>
            </a: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phân số.</a:t>
            </a:r>
          </a:p>
        </p:txBody>
      </p:sp>
      <p:sp>
        <p:nvSpPr>
          <p:cNvPr id="347163" name="Text Box 18"/>
          <p:cNvSpPr txBox="1">
            <a:spLocks noChangeArrowheads="1"/>
          </p:cNvSpPr>
          <p:nvPr/>
        </p:nvSpPr>
        <p:spPr bwMode="auto">
          <a:xfrm>
            <a:off x="2971800" y="3124200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Phân số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tử số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là 5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mẫu số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là 6.</a:t>
            </a:r>
          </a:p>
        </p:txBody>
      </p:sp>
      <p:sp>
        <p:nvSpPr>
          <p:cNvPr id="347164" name="TextBox 37"/>
          <p:cNvSpPr txBox="1">
            <a:spLocks noChangeArrowheads="1"/>
          </p:cNvSpPr>
          <p:nvPr/>
        </p:nvSpPr>
        <p:spPr bwMode="auto">
          <a:xfrm>
            <a:off x="5562600" y="1720850"/>
            <a:ext cx="319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US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itchFamily="18" charset="0"/>
              </a:rPr>
              <a:t>Đọc là: Năm phần sáu.</a:t>
            </a:r>
          </a:p>
        </p:txBody>
      </p:sp>
      <p:pic>
        <p:nvPicPr>
          <p:cNvPr id="347165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4588" y="1447800"/>
            <a:ext cx="593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66" name="Text Box 25"/>
          <p:cNvSpPr txBox="1">
            <a:spLocks noChangeArrowheads="1"/>
          </p:cNvSpPr>
          <p:nvPr/>
        </p:nvSpPr>
        <p:spPr bwMode="auto">
          <a:xfrm>
            <a:off x="5030788" y="1462088"/>
            <a:ext cx="534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7167" name="Text Box 26"/>
          <p:cNvSpPr txBox="1">
            <a:spLocks noChangeArrowheads="1"/>
          </p:cNvSpPr>
          <p:nvPr/>
        </p:nvSpPr>
        <p:spPr bwMode="auto">
          <a:xfrm>
            <a:off x="5030788" y="1981200"/>
            <a:ext cx="608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7168" name="Line 27"/>
          <p:cNvSpPr>
            <a:spLocks noChangeShapeType="1"/>
          </p:cNvSpPr>
          <p:nvPr/>
        </p:nvSpPr>
        <p:spPr bwMode="auto">
          <a:xfrm>
            <a:off x="5030788" y="198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169" name="TextBox 37"/>
          <p:cNvSpPr txBox="1">
            <a:spLocks noChangeArrowheads="1"/>
          </p:cNvSpPr>
          <p:nvPr/>
        </p:nvSpPr>
        <p:spPr bwMode="auto">
          <a:xfrm>
            <a:off x="3101975" y="1752600"/>
            <a:ext cx="1741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viết :</a:t>
            </a:r>
          </a:p>
        </p:txBody>
      </p:sp>
      <p:sp>
        <p:nvSpPr>
          <p:cNvPr id="347170" name="Rectangle 10"/>
          <p:cNvSpPr>
            <a:spLocks noChangeArrowheads="1"/>
          </p:cNvSpPr>
          <p:nvPr/>
        </p:nvSpPr>
        <p:spPr bwMode="auto">
          <a:xfrm>
            <a:off x="304800" y="16144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206" name="Group 3"/>
          <p:cNvGrpSpPr>
            <a:grpSpLocks/>
          </p:cNvGrpSpPr>
          <p:nvPr/>
        </p:nvGrpSpPr>
        <p:grpSpPr bwMode="auto">
          <a:xfrm>
            <a:off x="0" y="-78057"/>
            <a:ext cx="9267825" cy="6961188"/>
            <a:chOff x="-24" y="-22"/>
            <a:chExt cx="5838" cy="4385"/>
          </a:xfrm>
        </p:grpSpPr>
        <p:pic>
          <p:nvPicPr>
            <p:cNvPr id="432276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2277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2278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2279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381000" y="2329612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Mẫu số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dưới dấu gach ngang. Mẫu số cho biết hình tròn được chia làm 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phần bằng nhau.</a:t>
            </a:r>
          </a:p>
        </p:txBody>
      </p:sp>
      <p:sp>
        <p:nvSpPr>
          <p:cNvPr id="149515" name="Text Box 23"/>
          <p:cNvSpPr txBox="1">
            <a:spLocks noChangeArrowheads="1"/>
          </p:cNvSpPr>
          <p:nvPr/>
        </p:nvSpPr>
        <p:spPr bwMode="auto">
          <a:xfrm>
            <a:off x="381000" y="2955087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Tử số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trên dấu gạch ngang. Tử số cho biết 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bằng nhau đã được tô màu.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17087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427413" y="3717087"/>
            <a:ext cx="534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3430588" y="4387012"/>
            <a:ext cx="608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3429000" y="4402887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717087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5332413" y="3717087"/>
            <a:ext cx="534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335588" y="4387012"/>
            <a:ext cx="608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auto">
          <a:xfrm>
            <a:off x="5334000" y="4402887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28249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451225" y="3742991"/>
            <a:ext cx="534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403175" y="4411087"/>
            <a:ext cx="608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3397250" y="4423331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7753" y="3693492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5313826" y="3717086"/>
            <a:ext cx="534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341741" y="4412065"/>
            <a:ext cx="608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334000" y="4402887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31" name="Text Box 8"/>
          <p:cNvSpPr txBox="1">
            <a:spLocks noChangeArrowheads="1"/>
          </p:cNvSpPr>
          <p:nvPr/>
        </p:nvSpPr>
        <p:spPr bwMode="auto">
          <a:xfrm>
            <a:off x="228600" y="355167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Ví dụ: 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Phân số chỉ phần đã tô màu trong mỗi hình dưới đây được viết, đọc như sau:</a:t>
            </a:r>
          </a:p>
        </p:txBody>
      </p:sp>
      <p:sp>
        <p:nvSpPr>
          <p:cNvPr id="432229" name="Rectangle 10"/>
          <p:cNvSpPr>
            <a:spLocks noChangeArrowheads="1"/>
          </p:cNvSpPr>
          <p:nvPr/>
        </p:nvSpPr>
        <p:spPr bwMode="auto">
          <a:xfrm>
            <a:off x="152400" y="592887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32230" name="Text Box 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04800" y="278562"/>
            <a:ext cx="3581400" cy="461665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phân số.</a:t>
            </a:r>
          </a:p>
        </p:txBody>
      </p:sp>
      <p:sp>
        <p:nvSpPr>
          <p:cNvPr id="432231" name="Text Box 25"/>
          <p:cNvSpPr txBox="1">
            <a:spLocks noChangeArrowheads="1"/>
          </p:cNvSpPr>
          <p:nvPr/>
        </p:nvSpPr>
        <p:spPr bwMode="auto">
          <a:xfrm>
            <a:off x="2971800" y="745287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Ta viết:       , đọc là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năm phần sáu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2232" name="Text Box 31"/>
          <p:cNvSpPr txBox="1">
            <a:spLocks noChangeArrowheads="1"/>
          </p:cNvSpPr>
          <p:nvPr/>
        </p:nvSpPr>
        <p:spPr bwMode="auto">
          <a:xfrm>
            <a:off x="3886200" y="1354887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gọi         là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phân số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2233" name="Text Box 37"/>
          <p:cNvSpPr txBox="1">
            <a:spLocks noChangeArrowheads="1"/>
          </p:cNvSpPr>
          <p:nvPr/>
        </p:nvSpPr>
        <p:spPr bwMode="auto">
          <a:xfrm>
            <a:off x="2971800" y="1888287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Phân số      có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tử số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là 5,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mẫu số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là 6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32234" name="Picture 22" descr="1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821487"/>
            <a:ext cx="1676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80" name="Object 75">
            <a:hlinkClick r:id="rId7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35197"/>
              </p:ext>
            </p:extLst>
          </p:nvPr>
        </p:nvGraphicFramePr>
        <p:xfrm>
          <a:off x="4328261" y="516687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2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261" y="516687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6">
            <a:hlinkClick r:id="rId7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32011"/>
              </p:ext>
            </p:extLst>
          </p:nvPr>
        </p:nvGraphicFramePr>
        <p:xfrm>
          <a:off x="4943436" y="1164387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3" name="Equation" r:id="rId10" imgW="139680" imgH="393480" progId="Equation.3">
                  <p:embed/>
                </p:oleObj>
              </mc:Choice>
              <mc:Fallback>
                <p:oleObj name="Equation" r:id="rId10" imgW="139680" imgH="39348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36" y="1164387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7">
            <a:hlinkClick r:id="rId7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83146"/>
              </p:ext>
            </p:extLst>
          </p:nvPr>
        </p:nvGraphicFramePr>
        <p:xfrm>
          <a:off x="4305958" y="1700019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4" name="Equation" r:id="rId11" imgW="139680" imgH="393480" progId="Equation.3">
                  <p:embed/>
                </p:oleObj>
              </mc:Choice>
              <mc:Fallback>
                <p:oleObj name="Equation" r:id="rId11" imgW="139680" imgH="39348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958" y="1700019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3276600" y="1583487"/>
            <a:ext cx="349250" cy="15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432263" name="Group 135"/>
          <p:cNvGrpSpPr>
            <a:grpSpLocks/>
          </p:cNvGrpSpPr>
          <p:nvPr/>
        </p:nvGrpSpPr>
        <p:grpSpPr bwMode="auto">
          <a:xfrm>
            <a:off x="685800" y="4302519"/>
            <a:ext cx="1752600" cy="1524000"/>
            <a:chOff x="720" y="3216"/>
            <a:chExt cx="1104" cy="960"/>
          </a:xfrm>
        </p:grpSpPr>
        <p:grpSp>
          <p:nvGrpSpPr>
            <p:cNvPr id="432272" name="Group 68"/>
            <p:cNvGrpSpPr>
              <a:grpSpLocks/>
            </p:cNvGrpSpPr>
            <p:nvPr/>
          </p:nvGrpSpPr>
          <p:grpSpPr bwMode="auto">
            <a:xfrm>
              <a:off x="720" y="3216"/>
              <a:ext cx="1016" cy="950"/>
              <a:chOff x="338" y="1614"/>
              <a:chExt cx="864" cy="864"/>
            </a:xfrm>
          </p:grpSpPr>
          <p:sp>
            <p:nvSpPr>
              <p:cNvPr id="432274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2273" name="AutoShape 71"/>
            <p:cNvSpPr>
              <a:spLocks noChangeArrowheads="1"/>
            </p:cNvSpPr>
            <p:nvPr/>
          </p:nvSpPr>
          <p:spPr bwMode="auto">
            <a:xfrm rot="-5400000">
              <a:off x="792" y="3144"/>
              <a:ext cx="960" cy="1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2275" name="Group 147"/>
          <p:cNvGrpSpPr>
            <a:grpSpLocks/>
          </p:cNvGrpSpPr>
          <p:nvPr/>
        </p:nvGrpSpPr>
        <p:grpSpPr bwMode="auto">
          <a:xfrm>
            <a:off x="3513766" y="4527944"/>
            <a:ext cx="1358900" cy="1374775"/>
            <a:chOff x="2400" y="3216"/>
            <a:chExt cx="856" cy="866"/>
          </a:xfrm>
        </p:grpSpPr>
        <p:sp>
          <p:nvSpPr>
            <p:cNvPr id="432268" name="Rectangle 25"/>
            <p:cNvSpPr>
              <a:spLocks noChangeArrowheads="1"/>
            </p:cNvSpPr>
            <p:nvPr/>
          </p:nvSpPr>
          <p:spPr bwMode="auto">
            <a:xfrm flipV="1">
              <a:off x="2400" y="3216"/>
              <a:ext cx="424" cy="434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69" name="Rectangle 23"/>
            <p:cNvSpPr>
              <a:spLocks noChangeArrowheads="1"/>
            </p:cNvSpPr>
            <p:nvPr/>
          </p:nvSpPr>
          <p:spPr bwMode="auto">
            <a:xfrm flipV="1">
              <a:off x="2832" y="3648"/>
              <a:ext cx="424" cy="434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70" name="Rectangle 22"/>
            <p:cNvSpPr>
              <a:spLocks noChangeArrowheads="1"/>
            </p:cNvSpPr>
            <p:nvPr/>
          </p:nvSpPr>
          <p:spPr bwMode="auto">
            <a:xfrm flipV="1">
              <a:off x="2400" y="3648"/>
              <a:ext cx="424" cy="434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71" name="Rectangle 24"/>
            <p:cNvSpPr>
              <a:spLocks noChangeArrowheads="1"/>
            </p:cNvSpPr>
            <p:nvPr/>
          </p:nvSpPr>
          <p:spPr bwMode="auto">
            <a:xfrm flipV="1">
              <a:off x="2832" y="3218"/>
              <a:ext cx="424" cy="4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2283" name="Group 155"/>
          <p:cNvGrpSpPr>
            <a:grpSpLocks/>
          </p:cNvGrpSpPr>
          <p:nvPr/>
        </p:nvGrpSpPr>
        <p:grpSpPr bwMode="auto">
          <a:xfrm>
            <a:off x="6477000" y="4226319"/>
            <a:ext cx="2286000" cy="1371600"/>
            <a:chOff x="3888" y="3120"/>
            <a:chExt cx="1440" cy="864"/>
          </a:xfrm>
        </p:grpSpPr>
        <p:sp>
          <p:nvSpPr>
            <p:cNvPr id="432261" name="Rectangle 27"/>
            <p:cNvSpPr>
              <a:spLocks noChangeArrowheads="1"/>
            </p:cNvSpPr>
            <p:nvPr/>
          </p:nvSpPr>
          <p:spPr bwMode="auto">
            <a:xfrm>
              <a:off x="3888" y="3120"/>
              <a:ext cx="288" cy="289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62" name="Rectangle 30"/>
            <p:cNvSpPr>
              <a:spLocks noChangeArrowheads="1"/>
            </p:cNvSpPr>
            <p:nvPr/>
          </p:nvSpPr>
          <p:spPr bwMode="auto">
            <a:xfrm>
              <a:off x="4468" y="3120"/>
              <a:ext cx="287" cy="289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4464" y="3408"/>
              <a:ext cx="287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64" name="Rectangle 34"/>
            <p:cNvSpPr>
              <a:spLocks noChangeArrowheads="1"/>
            </p:cNvSpPr>
            <p:nvPr/>
          </p:nvSpPr>
          <p:spPr bwMode="auto">
            <a:xfrm>
              <a:off x="4467" y="3695"/>
              <a:ext cx="287" cy="289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65" name="Rectangle 35"/>
            <p:cNvSpPr>
              <a:spLocks noChangeArrowheads="1"/>
            </p:cNvSpPr>
            <p:nvPr/>
          </p:nvSpPr>
          <p:spPr bwMode="auto">
            <a:xfrm>
              <a:off x="4752" y="3696"/>
              <a:ext cx="287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66" name="Rectangle 36"/>
            <p:cNvSpPr>
              <a:spLocks noChangeArrowheads="1"/>
            </p:cNvSpPr>
            <p:nvPr/>
          </p:nvSpPr>
          <p:spPr bwMode="auto">
            <a:xfrm>
              <a:off x="5040" y="3694"/>
              <a:ext cx="288" cy="288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267" name="Rectangle 28"/>
            <p:cNvSpPr>
              <a:spLocks noChangeArrowheads="1"/>
            </p:cNvSpPr>
            <p:nvPr/>
          </p:nvSpPr>
          <p:spPr bwMode="auto">
            <a:xfrm>
              <a:off x="4176" y="3120"/>
              <a:ext cx="288" cy="2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1000" y="23439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Mẫu số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dưới dấu gach ngang. Mẫu số cho biết hình tròn được chia làm 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phần bằng nhau.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Tử số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trên dấu gạch ngang. Tử số cho biết 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bằng nhau đã được tô màu.</a:t>
            </a:r>
          </a:p>
        </p:txBody>
      </p:sp>
      <p:grpSp>
        <p:nvGrpSpPr>
          <p:cNvPr id="456850" name="Group 72"/>
          <p:cNvGrpSpPr>
            <a:grpSpLocks/>
          </p:cNvGrpSpPr>
          <p:nvPr/>
        </p:nvGrpSpPr>
        <p:grpSpPr bwMode="auto">
          <a:xfrm>
            <a:off x="2331497" y="4195930"/>
            <a:ext cx="854075" cy="728661"/>
            <a:chOff x="828" y="3582"/>
            <a:chExt cx="535" cy="459"/>
          </a:xfrm>
        </p:grpSpPr>
        <p:sp>
          <p:nvSpPr>
            <p:cNvPr id="432256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5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2257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459"/>
              <a:chOff x="1818" y="1170"/>
              <a:chExt cx="320" cy="459"/>
            </a:xfrm>
          </p:grpSpPr>
          <p:sp>
            <p:nvSpPr>
              <p:cNvPr id="432258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32259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32260" name="Line 77"/>
              <p:cNvSpPr>
                <a:spLocks noChangeShapeType="1"/>
              </p:cNvSpPr>
              <p:nvPr/>
            </p:nvSpPr>
            <p:spPr bwMode="auto">
              <a:xfrm>
                <a:off x="1913" y="1392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6856" name="Text Box 78"/>
          <p:cNvSpPr txBox="1">
            <a:spLocks noChangeArrowheads="1"/>
          </p:cNvSpPr>
          <p:nvPr/>
        </p:nvSpPr>
        <p:spPr bwMode="auto">
          <a:xfrm>
            <a:off x="685800" y="5835813"/>
            <a:ext cx="2438400" cy="830997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</p:txBody>
      </p:sp>
      <p:grpSp>
        <p:nvGrpSpPr>
          <p:cNvPr id="456857" name="Group 55"/>
          <p:cNvGrpSpPr>
            <a:grpSpLocks/>
          </p:cNvGrpSpPr>
          <p:nvPr/>
        </p:nvGrpSpPr>
        <p:grpSpPr bwMode="auto">
          <a:xfrm>
            <a:off x="5050030" y="4571685"/>
            <a:ext cx="1066800" cy="728664"/>
            <a:chOff x="1728" y="3324"/>
            <a:chExt cx="578" cy="459"/>
          </a:xfrm>
        </p:grpSpPr>
        <p:sp>
          <p:nvSpPr>
            <p:cNvPr id="432251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2252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459"/>
              <a:chOff x="1818" y="1170"/>
              <a:chExt cx="320" cy="459"/>
            </a:xfrm>
          </p:grpSpPr>
          <p:sp>
            <p:nvSpPr>
              <p:cNvPr id="432253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32254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32255" name="Line 60"/>
              <p:cNvSpPr>
                <a:spLocks noChangeShapeType="1"/>
              </p:cNvSpPr>
              <p:nvPr/>
            </p:nvSpPr>
            <p:spPr bwMode="auto">
              <a:xfrm>
                <a:off x="1913" y="1392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6863" name="Text Box 80"/>
          <p:cNvSpPr txBox="1">
            <a:spLocks noChangeArrowheads="1"/>
          </p:cNvSpPr>
          <p:nvPr/>
        </p:nvSpPr>
        <p:spPr bwMode="auto">
          <a:xfrm>
            <a:off x="6400800" y="5759613"/>
            <a:ext cx="2514600" cy="830997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phần bảy</a:t>
            </a:r>
          </a:p>
        </p:txBody>
      </p:sp>
      <p:grpSp>
        <p:nvGrpSpPr>
          <p:cNvPr id="456872" name="Group 61"/>
          <p:cNvGrpSpPr>
            <a:grpSpLocks/>
          </p:cNvGrpSpPr>
          <p:nvPr/>
        </p:nvGrpSpPr>
        <p:grpSpPr bwMode="auto">
          <a:xfrm>
            <a:off x="6324600" y="4555290"/>
            <a:ext cx="990600" cy="728664"/>
            <a:chOff x="4914" y="1467"/>
            <a:chExt cx="560" cy="459"/>
          </a:xfrm>
        </p:grpSpPr>
        <p:sp>
          <p:nvSpPr>
            <p:cNvPr id="432246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2247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459"/>
              <a:chOff x="1818" y="1170"/>
              <a:chExt cx="320" cy="459"/>
            </a:xfrm>
          </p:grpSpPr>
          <p:sp>
            <p:nvSpPr>
              <p:cNvPr id="432248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32249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32250" name="Line 66"/>
              <p:cNvSpPr>
                <a:spLocks noChangeShapeType="1"/>
              </p:cNvSpPr>
              <p:nvPr/>
            </p:nvSpPr>
            <p:spPr bwMode="auto">
              <a:xfrm>
                <a:off x="1913" y="1385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6878" name="Text Box 79"/>
          <p:cNvSpPr txBox="1">
            <a:spLocks noChangeArrowheads="1"/>
          </p:cNvSpPr>
          <p:nvPr/>
        </p:nvSpPr>
        <p:spPr bwMode="auto">
          <a:xfrm>
            <a:off x="3600371" y="5902719"/>
            <a:ext cx="2286000" cy="46166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 tư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3" dur="1" fill="hold"/>
                                        <p:tgtEl>
                                          <p:spTgt spid="432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6" dur="1" fill="hold"/>
                                        <p:tgtEl>
                                          <p:spTgt spid="432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9" dur="1" fill="hold"/>
                                        <p:tgtEl>
                                          <p:spTgt spid="4322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4" dur="1" fill="hold"/>
                                        <p:tgtEl>
                                          <p:spTgt spid="456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9" dur="1" fill="hold"/>
                                        <p:tgtEl>
                                          <p:spTgt spid="4568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4" dur="1" fill="hold"/>
                                        <p:tgtEl>
                                          <p:spTgt spid="456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9" dur="1" fill="hold"/>
                                        <p:tgtEl>
                                          <p:spTgt spid="4568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4" dur="1" fill="hold"/>
                                        <p:tgtEl>
                                          <p:spTgt spid="45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9" dur="1" fill="hold"/>
                                        <p:tgtEl>
                                          <p:spTgt spid="4568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2" grpId="1"/>
      <p:bldP spid="149515" grpId="0"/>
      <p:bldP spid="149515" grpId="1"/>
      <p:bldP spid="36889" grpId="0"/>
      <p:bldP spid="36889" grpId="1"/>
      <p:bldP spid="36890" grpId="0"/>
      <p:bldP spid="36890" grpId="1"/>
      <p:bldP spid="36891" grpId="0" animBg="1"/>
      <p:bldP spid="36891" grpId="1" animBg="1"/>
      <p:bldP spid="3" grpId="0"/>
      <p:bldP spid="4" grpId="0"/>
      <p:bldP spid="5" grpId="0" animBg="1"/>
      <p:bldP spid="5" grpId="1" animBg="1"/>
      <p:bldP spid="8" grpId="0"/>
      <p:bldP spid="9" grpId="0"/>
      <p:bldP spid="10" grpId="0" animBg="1"/>
      <p:bldP spid="10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205831" grpId="0"/>
      <p:bldP spid="17" grpId="0"/>
      <p:bldP spid="456856" grpId="0" animBg="1"/>
      <p:bldP spid="456863" grpId="0" animBg="1"/>
      <p:bldP spid="4568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844" name="Group 3"/>
          <p:cNvGrpSpPr>
            <a:grpSpLocks/>
          </p:cNvGrpSpPr>
          <p:nvPr/>
        </p:nvGrpSpPr>
        <p:grpSpPr bwMode="auto">
          <a:xfrm>
            <a:off x="-52388" y="-34925"/>
            <a:ext cx="9267826" cy="6961188"/>
            <a:chOff x="-24" y="-22"/>
            <a:chExt cx="5838" cy="4385"/>
          </a:xfrm>
        </p:grpSpPr>
        <p:pic>
          <p:nvPicPr>
            <p:cNvPr id="456898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6899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6900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6901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949" name="Text Box 81"/>
          <p:cNvSpPr txBox="1">
            <a:spLocks noChangeArrowheads="1"/>
          </p:cNvSpPr>
          <p:nvPr/>
        </p:nvSpPr>
        <p:spPr bwMode="auto">
          <a:xfrm>
            <a:off x="228600" y="5951538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        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6" name="Text Box 81"/>
          <p:cNvSpPr txBox="1">
            <a:spLocks noChangeArrowheads="1"/>
          </p:cNvSpPr>
          <p:nvPr/>
        </p:nvSpPr>
        <p:spPr bwMode="auto">
          <a:xfrm>
            <a:off x="462771" y="59436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                   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:là những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số.</a:t>
            </a:r>
          </a:p>
        </p:txBody>
      </p:sp>
      <p:graphicFrame>
        <p:nvGraphicFramePr>
          <p:cNvPr id="36880" name="Object 51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03025"/>
              </p:ext>
            </p:extLst>
          </p:nvPr>
        </p:nvGraphicFramePr>
        <p:xfrm>
          <a:off x="1752600" y="5715000"/>
          <a:ext cx="2057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92" name="Equation" r:id="rId5" imgW="634680" imgH="393480" progId="Equation.3">
                  <p:embed/>
                </p:oleObj>
              </mc:Choice>
              <mc:Fallback>
                <p:oleObj name="Equation" r:id="rId5" imgW="634680" imgH="39348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20574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8458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Mẫu số</a:t>
            </a:r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dưới dấu gach ngang. Mẫu số cho biết hình tròn được chia làm </a:t>
            </a:r>
            <a:r>
              <a:rPr lang="en-US" sz="20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phần bằng nhau.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Tử số</a:t>
            </a: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trên dấu gạch ngang. Tử số cho biết </a:t>
            </a:r>
            <a:r>
              <a:rPr lang="en-US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bằng nhau đã được tô màu</a:t>
            </a:r>
          </a:p>
        </p:txBody>
      </p:sp>
      <p:sp>
        <p:nvSpPr>
          <p:cNvPr id="456851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i="1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Ví dụ: </a:t>
            </a:r>
            <a:r>
              <a:rPr lang="en-US" sz="2000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Phân số chỉ phần đã tô màu trong mỗi hình dưới đây được viết, đọc như sau:</a:t>
            </a:r>
          </a:p>
        </p:txBody>
      </p:sp>
      <p:sp>
        <p:nvSpPr>
          <p:cNvPr id="456852" name="Rectangle 10"/>
          <p:cNvSpPr>
            <a:spLocks noChangeArrowheads="1"/>
          </p:cNvSpPr>
          <p:nvPr/>
        </p:nvSpPr>
        <p:spPr bwMode="auto">
          <a:xfrm>
            <a:off x="1524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56853" name="Text Box 8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29718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phân số.</a:t>
            </a:r>
          </a:p>
        </p:txBody>
      </p:sp>
      <p:sp>
        <p:nvSpPr>
          <p:cNvPr id="456854" name="Text Box 25"/>
          <p:cNvSpPr txBox="1">
            <a:spLocks noChangeArrowheads="1"/>
          </p:cNvSpPr>
          <p:nvPr/>
        </p:nvSpPr>
        <p:spPr bwMode="auto">
          <a:xfrm>
            <a:off x="3200400" y="990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Ta viết:       , đọc là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năm phần sáu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6855" name="Text Box 31"/>
          <p:cNvSpPr txBox="1">
            <a:spLocks noChangeArrowheads="1"/>
          </p:cNvSpPr>
          <p:nvPr/>
        </p:nvSpPr>
        <p:spPr bwMode="auto">
          <a:xfrm>
            <a:off x="3886200" y="152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gọi        là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phân số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6856" name="Text Box 37"/>
          <p:cNvSpPr txBox="1">
            <a:spLocks noChangeArrowheads="1"/>
          </p:cNvSpPr>
          <p:nvPr/>
        </p:nvSpPr>
        <p:spPr bwMode="auto">
          <a:xfrm>
            <a:off x="2971800" y="213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Phân số     có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tử số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là 5,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mẫu số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là 6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56857" name="Picture 22" descr="10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130300"/>
            <a:ext cx="1600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37">
            <a:hlinkClick r:id="rId9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00225"/>
              </p:ext>
            </p:extLst>
          </p:nvPr>
        </p:nvGraphicFramePr>
        <p:xfrm>
          <a:off x="4521200" y="7620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93" name="Equation" r:id="rId10" imgW="139680" imgH="393480" progId="Equation.3">
                  <p:embed/>
                </p:oleObj>
              </mc:Choice>
              <mc:Fallback>
                <p:oleObj name="Equation" r:id="rId10" imgW="139680" imgH="39348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7620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>
            <a:hlinkClick r:id="rId9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95960"/>
              </p:ext>
            </p:extLst>
          </p:nvPr>
        </p:nvGraphicFramePr>
        <p:xfrm>
          <a:off x="4953000" y="12954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94" name="Equation" r:id="rId12" imgW="139680" imgH="393480" progId="Equation.3">
                  <p:embed/>
                </p:oleObj>
              </mc:Choice>
              <mc:Fallback>
                <p:oleObj name="Equation" r:id="rId12" imgW="139680" imgH="39348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9">
            <a:hlinkClick r:id="rId9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3982"/>
              </p:ext>
            </p:extLst>
          </p:nvPr>
        </p:nvGraphicFramePr>
        <p:xfrm>
          <a:off x="4267200" y="19050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95" name="Equation" r:id="rId13" imgW="139680" imgH="393480" progId="Equation.3">
                  <p:embed/>
                </p:oleObj>
              </mc:Choice>
              <mc:Fallback>
                <p:oleObj name="Equation" r:id="rId13" imgW="139680" imgH="39348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3276600" y="1752600"/>
            <a:ext cx="349250" cy="15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456859" name="Group 72"/>
          <p:cNvGrpSpPr>
            <a:grpSpLocks/>
          </p:cNvGrpSpPr>
          <p:nvPr/>
        </p:nvGrpSpPr>
        <p:grpSpPr bwMode="auto">
          <a:xfrm>
            <a:off x="2286000" y="4471988"/>
            <a:ext cx="854075" cy="633412"/>
            <a:chOff x="828" y="3582"/>
            <a:chExt cx="535" cy="399"/>
          </a:xfrm>
        </p:grpSpPr>
        <p:sp>
          <p:nvSpPr>
            <p:cNvPr id="456893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456894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399"/>
              <a:chOff x="1818" y="1170"/>
              <a:chExt cx="320" cy="399"/>
            </a:xfrm>
          </p:grpSpPr>
          <p:sp>
            <p:nvSpPr>
              <p:cNvPr id="456895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56896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56897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6860" name="Text Box 78"/>
          <p:cNvSpPr txBox="1">
            <a:spLocks noChangeArrowheads="1"/>
          </p:cNvSpPr>
          <p:nvPr/>
        </p:nvSpPr>
        <p:spPr bwMode="auto">
          <a:xfrm>
            <a:off x="685800" y="5334000"/>
            <a:ext cx="2438400" cy="406400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</p:txBody>
      </p:sp>
      <p:grpSp>
        <p:nvGrpSpPr>
          <p:cNvPr id="456861" name="Group 55"/>
          <p:cNvGrpSpPr>
            <a:grpSpLocks/>
          </p:cNvGrpSpPr>
          <p:nvPr/>
        </p:nvGrpSpPr>
        <p:grpSpPr bwMode="auto">
          <a:xfrm>
            <a:off x="4876800" y="4495800"/>
            <a:ext cx="1066800" cy="633413"/>
            <a:chOff x="1728" y="3324"/>
            <a:chExt cx="578" cy="399"/>
          </a:xfrm>
        </p:grpSpPr>
        <p:sp>
          <p:nvSpPr>
            <p:cNvPr id="456888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456889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399"/>
              <a:chOff x="1818" y="1170"/>
              <a:chExt cx="320" cy="399"/>
            </a:xfrm>
          </p:grpSpPr>
          <p:sp>
            <p:nvSpPr>
              <p:cNvPr id="456890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56891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56892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6862" name="Text Box 80"/>
          <p:cNvSpPr txBox="1">
            <a:spLocks noChangeArrowheads="1"/>
          </p:cNvSpPr>
          <p:nvPr/>
        </p:nvSpPr>
        <p:spPr bwMode="auto">
          <a:xfrm>
            <a:off x="6477000" y="5334000"/>
            <a:ext cx="2514600" cy="406400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phần bảy</a:t>
            </a:r>
          </a:p>
        </p:txBody>
      </p:sp>
      <p:grpSp>
        <p:nvGrpSpPr>
          <p:cNvPr id="456863" name="Group 61"/>
          <p:cNvGrpSpPr>
            <a:grpSpLocks/>
          </p:cNvGrpSpPr>
          <p:nvPr/>
        </p:nvGrpSpPr>
        <p:grpSpPr bwMode="auto">
          <a:xfrm>
            <a:off x="6248400" y="4419600"/>
            <a:ext cx="990600" cy="633413"/>
            <a:chOff x="4914" y="1467"/>
            <a:chExt cx="560" cy="399"/>
          </a:xfrm>
        </p:grpSpPr>
        <p:sp>
          <p:nvSpPr>
            <p:cNvPr id="456883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456884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99"/>
              <a:chOff x="1818" y="1170"/>
              <a:chExt cx="320" cy="399"/>
            </a:xfrm>
          </p:grpSpPr>
          <p:sp>
            <p:nvSpPr>
              <p:cNvPr id="456885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56886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56887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6864" name="Text Box 79"/>
          <p:cNvSpPr txBox="1">
            <a:spLocks noChangeArrowheads="1"/>
          </p:cNvSpPr>
          <p:nvPr/>
        </p:nvSpPr>
        <p:spPr bwMode="auto">
          <a:xfrm>
            <a:off x="3657600" y="5334000"/>
            <a:ext cx="2286000" cy="406400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 tư</a:t>
            </a:r>
          </a:p>
        </p:txBody>
      </p:sp>
      <p:grpSp>
        <p:nvGrpSpPr>
          <p:cNvPr id="456865" name="Group 199"/>
          <p:cNvGrpSpPr>
            <a:grpSpLocks/>
          </p:cNvGrpSpPr>
          <p:nvPr/>
        </p:nvGrpSpPr>
        <p:grpSpPr bwMode="auto">
          <a:xfrm>
            <a:off x="990600" y="3886200"/>
            <a:ext cx="1447800" cy="1295400"/>
            <a:chOff x="720" y="3216"/>
            <a:chExt cx="1104" cy="960"/>
          </a:xfrm>
        </p:grpSpPr>
        <p:grpSp>
          <p:nvGrpSpPr>
            <p:cNvPr id="456879" name="Group 68"/>
            <p:cNvGrpSpPr>
              <a:grpSpLocks/>
            </p:cNvGrpSpPr>
            <p:nvPr/>
          </p:nvGrpSpPr>
          <p:grpSpPr bwMode="auto">
            <a:xfrm>
              <a:off x="720" y="3216"/>
              <a:ext cx="1016" cy="950"/>
              <a:chOff x="338" y="1614"/>
              <a:chExt cx="864" cy="864"/>
            </a:xfrm>
          </p:grpSpPr>
          <p:sp>
            <p:nvSpPr>
              <p:cNvPr id="456881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bg1">
                  <a:alpha val="65097"/>
                </a:schemeClr>
              </a:solidFill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6882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6880" name="AutoShape 71"/>
            <p:cNvSpPr>
              <a:spLocks noChangeArrowheads="1"/>
            </p:cNvSpPr>
            <p:nvPr/>
          </p:nvSpPr>
          <p:spPr bwMode="auto">
            <a:xfrm rot="-5400000">
              <a:off x="792" y="3144"/>
              <a:ext cx="960" cy="1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6866" name="Group 204"/>
          <p:cNvGrpSpPr>
            <a:grpSpLocks/>
          </p:cNvGrpSpPr>
          <p:nvPr/>
        </p:nvGrpSpPr>
        <p:grpSpPr bwMode="auto">
          <a:xfrm>
            <a:off x="3733800" y="3962400"/>
            <a:ext cx="1143000" cy="1162050"/>
            <a:chOff x="2400" y="3216"/>
            <a:chExt cx="856" cy="866"/>
          </a:xfrm>
        </p:grpSpPr>
        <p:sp>
          <p:nvSpPr>
            <p:cNvPr id="456875" name="Rectangle 25"/>
            <p:cNvSpPr>
              <a:spLocks noChangeArrowheads="1"/>
            </p:cNvSpPr>
            <p:nvPr/>
          </p:nvSpPr>
          <p:spPr bwMode="auto">
            <a:xfrm flipV="1">
              <a:off x="2400" y="3216"/>
              <a:ext cx="424" cy="434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6" name="Rectangle 23"/>
            <p:cNvSpPr>
              <a:spLocks noChangeArrowheads="1"/>
            </p:cNvSpPr>
            <p:nvPr/>
          </p:nvSpPr>
          <p:spPr bwMode="auto">
            <a:xfrm flipV="1">
              <a:off x="2832" y="3648"/>
              <a:ext cx="424" cy="434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7" name="Rectangle 22"/>
            <p:cNvSpPr>
              <a:spLocks noChangeArrowheads="1"/>
            </p:cNvSpPr>
            <p:nvPr/>
          </p:nvSpPr>
          <p:spPr bwMode="auto">
            <a:xfrm flipV="1">
              <a:off x="2400" y="3648"/>
              <a:ext cx="424" cy="434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8" name="Rectangle 24"/>
            <p:cNvSpPr>
              <a:spLocks noChangeArrowheads="1"/>
            </p:cNvSpPr>
            <p:nvPr/>
          </p:nvSpPr>
          <p:spPr bwMode="auto">
            <a:xfrm flipV="1">
              <a:off x="2832" y="3218"/>
              <a:ext cx="424" cy="4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6867" name="Group 218"/>
          <p:cNvGrpSpPr>
            <a:grpSpLocks/>
          </p:cNvGrpSpPr>
          <p:nvPr/>
        </p:nvGrpSpPr>
        <p:grpSpPr bwMode="auto">
          <a:xfrm>
            <a:off x="6400800" y="3962400"/>
            <a:ext cx="2057400" cy="1219200"/>
            <a:chOff x="3888" y="3120"/>
            <a:chExt cx="1440" cy="864"/>
          </a:xfrm>
        </p:grpSpPr>
        <p:sp>
          <p:nvSpPr>
            <p:cNvPr id="456868" name="Rectangle 27"/>
            <p:cNvSpPr>
              <a:spLocks noChangeArrowheads="1"/>
            </p:cNvSpPr>
            <p:nvPr/>
          </p:nvSpPr>
          <p:spPr bwMode="auto">
            <a:xfrm>
              <a:off x="3888" y="3120"/>
              <a:ext cx="288" cy="289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69" name="Rectangle 30"/>
            <p:cNvSpPr>
              <a:spLocks noChangeArrowheads="1"/>
            </p:cNvSpPr>
            <p:nvPr/>
          </p:nvSpPr>
          <p:spPr bwMode="auto">
            <a:xfrm>
              <a:off x="4468" y="3120"/>
              <a:ext cx="287" cy="289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0" name="Rectangle 33"/>
            <p:cNvSpPr>
              <a:spLocks noChangeArrowheads="1"/>
            </p:cNvSpPr>
            <p:nvPr/>
          </p:nvSpPr>
          <p:spPr bwMode="auto">
            <a:xfrm>
              <a:off x="4464" y="3408"/>
              <a:ext cx="287" cy="288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1" name="Rectangle 34"/>
            <p:cNvSpPr>
              <a:spLocks noChangeArrowheads="1"/>
            </p:cNvSpPr>
            <p:nvPr/>
          </p:nvSpPr>
          <p:spPr bwMode="auto">
            <a:xfrm>
              <a:off x="4467" y="3695"/>
              <a:ext cx="287" cy="289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2" name="Rectangle 35"/>
            <p:cNvSpPr>
              <a:spLocks noChangeArrowheads="1"/>
            </p:cNvSpPr>
            <p:nvPr/>
          </p:nvSpPr>
          <p:spPr bwMode="auto">
            <a:xfrm>
              <a:off x="4752" y="3696"/>
              <a:ext cx="287" cy="288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3" name="Rectangle 36"/>
            <p:cNvSpPr>
              <a:spLocks noChangeArrowheads="1"/>
            </p:cNvSpPr>
            <p:nvPr/>
          </p:nvSpPr>
          <p:spPr bwMode="auto">
            <a:xfrm>
              <a:off x="5040" y="3694"/>
              <a:ext cx="288" cy="288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874" name="Rectangle 28"/>
            <p:cNvSpPr>
              <a:spLocks noChangeArrowheads="1"/>
            </p:cNvSpPr>
            <p:nvPr/>
          </p:nvSpPr>
          <p:spPr bwMode="auto">
            <a:xfrm>
              <a:off x="4176" y="3120"/>
              <a:ext cx="288" cy="289"/>
            </a:xfrm>
            <a:prstGeom prst="rect">
              <a:avLst/>
            </a:prstGeom>
            <a:solidFill>
              <a:schemeClr val="bg1">
                <a:alpha val="74901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49" grpId="0"/>
      <p:bldP spid="153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2" name="WordArt 6"/>
          <p:cNvSpPr>
            <a:spLocks noChangeArrowheads="1" noChangeShapeType="1" noTextEdit="1"/>
          </p:cNvSpPr>
          <p:nvPr/>
        </p:nvSpPr>
        <p:spPr bwMode="auto">
          <a:xfrm rot="5400000">
            <a:off x="-378618" y="2817018"/>
            <a:ext cx="3581400" cy="13001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UniverseH"/>
              </a:rPr>
              <a:t>MÉu sè</a:t>
            </a:r>
          </a:p>
        </p:txBody>
      </p:sp>
      <p:graphicFrame>
        <p:nvGraphicFramePr>
          <p:cNvPr id="36880" name="Object 4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2590800" y="1371600"/>
          <a:ext cx="33528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7" name="Equation" r:id="rId4" imgW="634680" imgH="393480" progId="Equation.3">
                  <p:embed/>
                </p:oleObj>
              </mc:Choice>
              <mc:Fallback>
                <p:oleObj name="Equation" r:id="rId4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33528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/>
          </p:cNvSpPr>
          <p:nvPr/>
        </p:nvSpPr>
        <p:spPr bwMode="auto">
          <a:xfrm>
            <a:off x="1447800" y="2743200"/>
            <a:ext cx="716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rgbClr val="250696"/>
                </a:solidFill>
                <a:latin typeface=".VnTime" pitchFamily="34" charset="0"/>
              </a:rPr>
              <a:t>	   *</a:t>
            </a: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Em hãy đọc các </a:t>
            </a:r>
            <a:r>
              <a:rPr lang="en-US" sz="3200" b="1">
                <a:solidFill>
                  <a:srgbClr val="250696"/>
                </a:solidFill>
                <a:latin typeface=".VnTime" pitchFamily="34" charset="0"/>
              </a:rPr>
              <a:t>t</a:t>
            </a:r>
            <a:r>
              <a:rPr lang="en-US" sz="3200" b="1">
                <a:solidFill>
                  <a:srgbClr val="250696"/>
                </a:solidFill>
                <a:latin typeface="Times New Roman" pitchFamily="18" charset="0"/>
              </a:rPr>
              <a:t>ử số </a:t>
            </a: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và </a:t>
            </a:r>
            <a:r>
              <a:rPr lang="en-US" sz="3200" b="1">
                <a:solidFill>
                  <a:srgbClr val="250696"/>
                </a:solidFill>
                <a:latin typeface="Times New Roman" pitchFamily="18" charset="0"/>
              </a:rPr>
              <a:t>mẫu số</a:t>
            </a: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 các phân số trên.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       *Em có </a:t>
            </a:r>
            <a:r>
              <a:rPr lang="en-US" sz="3200">
                <a:solidFill>
                  <a:srgbClr val="250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nhận xét</a:t>
            </a: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 gì về </a:t>
            </a:r>
            <a:r>
              <a:rPr lang="en-US" sz="3200" b="1">
                <a:solidFill>
                  <a:srgbClr val="250696"/>
                </a:solidFill>
                <a:latin typeface="Times New Roman" pitchFamily="18" charset="0"/>
              </a:rPr>
              <a:t>các số</a:t>
            </a: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 ở </a:t>
            </a:r>
            <a:r>
              <a:rPr lang="en-US" sz="3200">
                <a:solidFill>
                  <a:srgbClr val="250696"/>
                </a:solidFill>
                <a:latin typeface=".VnTime" pitchFamily="34" charset="0"/>
              </a:rPr>
              <a:t>t</a:t>
            </a:r>
            <a:r>
              <a:rPr lang="en-US" sz="3200">
                <a:solidFill>
                  <a:srgbClr val="250696"/>
                </a:solidFill>
                <a:latin typeface="Times New Roman" pitchFamily="18" charset="0"/>
              </a:rPr>
              <a:t>ử số và mẫu số.</a:t>
            </a: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2286000" y="2819400"/>
            <a:ext cx="60198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Times New Roman" pitchFamily="18" charset="0"/>
              </a:rPr>
              <a:t>      *Tử số và mẫu số có phải là những số tự nhiên bất kì không?</a:t>
            </a:r>
            <a:endParaRPr lang="en-US" sz="4400">
              <a:latin typeface=".VnTime" pitchFamily="34" charset="0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-685800" y="6096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>
                <a:solidFill>
                  <a:srgbClr val="250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	</a:t>
            </a:r>
            <a:endParaRPr lang="en-US" sz="2800" b="1">
              <a:solidFill>
                <a:srgbClr val="250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2895600" y="3962400"/>
            <a:ext cx="4267200" cy="1319213"/>
            <a:chOff x="2400" y="2928"/>
            <a:chExt cx="1680" cy="816"/>
          </a:xfrm>
        </p:grpSpPr>
        <p:sp>
          <p:nvSpPr>
            <p:cNvPr id="353293" name="Oval 8"/>
            <p:cNvSpPr>
              <a:spLocks noChangeArrowheads="1"/>
            </p:cNvSpPr>
            <p:nvPr/>
          </p:nvSpPr>
          <p:spPr bwMode="auto">
            <a:xfrm>
              <a:off x="2400" y="2928"/>
              <a:ext cx="1680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53294" name="Text Box 9"/>
            <p:cNvSpPr txBox="1">
              <a:spLocks noChangeArrowheads="1"/>
            </p:cNvSpPr>
            <p:nvPr/>
          </p:nvSpPr>
          <p:spPr bwMode="auto">
            <a:xfrm>
              <a:off x="2448" y="3073"/>
              <a:ext cx="1632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.VnTime" pitchFamily="34" charset="0"/>
                </a:rPr>
                <a:t>MÉu sè ph¶i lu«n lµ sè tù nhiªn kh¸c 0.</a:t>
              </a:r>
            </a:p>
          </p:txBody>
        </p:sp>
      </p:grpSp>
      <p:sp>
        <p:nvSpPr>
          <p:cNvPr id="249881" name="AutoShape 36"/>
          <p:cNvSpPr>
            <a:spLocks noChangeArrowheads="1"/>
          </p:cNvSpPr>
          <p:nvPr/>
        </p:nvSpPr>
        <p:spPr bwMode="auto">
          <a:xfrm>
            <a:off x="5562600" y="685800"/>
            <a:ext cx="3581400" cy="1412875"/>
          </a:xfrm>
          <a:prstGeom prst="cloudCallout">
            <a:avLst>
              <a:gd name="adj1" fmla="val -30852"/>
              <a:gd name="adj2" fmla="val 87866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250696"/>
                </a:solidFill>
                <a:latin typeface="Times New Roman" pitchFamily="18" charset="0"/>
              </a:rPr>
              <a:t>* 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Mỗi phân số có mấy phần?</a:t>
            </a:r>
            <a:endParaRPr lang="en-US" i="1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66800" y="2362200"/>
            <a:ext cx="7315200" cy="3352800"/>
          </a:xfrm>
          <a:prstGeom prst="horizontalScroll">
            <a:avLst/>
          </a:prstGeom>
          <a:ln w="38100">
            <a:solidFill>
              <a:srgbClr val="E22AB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Mỗi phân số đều có</a:t>
            </a:r>
            <a:r>
              <a:rPr lang="en-US" sz="280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tử số </a:t>
            </a:r>
            <a:r>
              <a:rPr lang="en-US" sz="280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mẫu số. </a:t>
            </a:r>
          </a:p>
          <a:p>
            <a:pPr algn="ctr">
              <a:defRPr/>
            </a:pPr>
            <a:r>
              <a:rPr lang="en-US" sz="280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Tử số là số tự nhiên được viết trên dấu</a:t>
            </a:r>
          </a:p>
          <a:p>
            <a:pPr>
              <a:defRPr/>
            </a:pPr>
            <a:r>
              <a:rPr lang="en-US" sz="280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gạch ngang. </a:t>
            </a:r>
          </a:p>
          <a:p>
            <a:pPr>
              <a:defRPr/>
            </a:pPr>
            <a:r>
              <a:rPr lang="en-US" sz="280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Mẫu số là số tự nhiên khác 0 được viết dưới dấu gạch ngang.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2" grpId="0" animBg="1"/>
      <p:bldP spid="249862" grpId="1" animBg="1"/>
      <p:bldP spid="249862" grpId="2" animBg="1"/>
      <p:bldP spid="38914" grpId="0" build="p"/>
      <p:bldP spid="38914" grpId="1" build="allAtOnce"/>
      <p:bldP spid="2" grpId="0" build="p" animBg="1"/>
      <p:bldP spid="249881" grpId="0" animBg="1"/>
      <p:bldP spid="249881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789" name="Group 3"/>
          <p:cNvGrpSpPr>
            <a:grpSpLocks/>
          </p:cNvGrpSpPr>
          <p:nvPr/>
        </p:nvGrpSpPr>
        <p:grpSpPr bwMode="auto">
          <a:xfrm>
            <a:off x="0" y="0"/>
            <a:ext cx="9267825" cy="6961188"/>
            <a:chOff x="-24" y="-22"/>
            <a:chExt cx="5838" cy="4385"/>
          </a:xfrm>
        </p:grpSpPr>
        <p:pic>
          <p:nvPicPr>
            <p:cNvPr id="458843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8844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8845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8846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8793" name="Text Box 81"/>
          <p:cNvSpPr txBox="1">
            <a:spLocks noChangeArrowheads="1"/>
          </p:cNvSpPr>
          <p:nvPr/>
        </p:nvSpPr>
        <p:spPr bwMode="auto">
          <a:xfrm>
            <a:off x="457200" y="53340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                     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:là những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số.</a:t>
            </a:r>
          </a:p>
        </p:txBody>
      </p:sp>
      <p:graphicFrame>
        <p:nvGraphicFramePr>
          <p:cNvPr id="36880" name="Object 12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43552"/>
              </p:ext>
            </p:extLst>
          </p:nvPr>
        </p:nvGraphicFramePr>
        <p:xfrm>
          <a:off x="1600200" y="5145088"/>
          <a:ext cx="150653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7" name="Equation" r:id="rId5" imgW="634680" imgH="393480" progId="Equation.3">
                  <p:embed/>
                </p:oleObj>
              </mc:Choice>
              <mc:Fallback>
                <p:oleObj name="Equation" r:id="rId5" imgW="63468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45088"/>
                        <a:ext cx="1506538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Mẫu số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 viết dưới dấu gach ngang. Mẫu số cho biết hình tròn được chia làm </a:t>
            </a:r>
            <a:r>
              <a:rPr lang="en-US" b="1">
                <a:solidFill>
                  <a:srgbClr val="FF6600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 phần bằng nhau.</a:t>
            </a:r>
            <a:r>
              <a:rPr lang="en-US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Tử số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 viết trên dấu gạch ngang. Tử số cho biết </a:t>
            </a:r>
            <a:r>
              <a:rPr lang="en-US" b="1">
                <a:solidFill>
                  <a:srgbClr val="FF6600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b="1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phần bằng nhau đã được tô màu</a:t>
            </a:r>
          </a:p>
        </p:txBody>
      </p:sp>
      <p:sp>
        <p:nvSpPr>
          <p:cNvPr id="458795" name="Text Box 8"/>
          <p:cNvSpPr txBox="1">
            <a:spLocks noChangeArrowheads="1"/>
          </p:cNvSpPr>
          <p:nvPr/>
        </p:nvSpPr>
        <p:spPr bwMode="auto">
          <a:xfrm>
            <a:off x="228600" y="32004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i="1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Ví dụ: </a:t>
            </a:r>
            <a:r>
              <a:rPr lang="en-US" sz="2000">
                <a:solidFill>
                  <a:srgbClr val="CC3399"/>
                </a:solidFill>
                <a:latin typeface="Times New Roman" pitchFamily="18" charset="0"/>
                <a:cs typeface="Times New Roman" panose="02020603050405020304" pitchFamily="18" charset="0"/>
              </a:rPr>
              <a:t>Phân số chỉ phần đã tô màu trong mỗi hình dưới đây được viết, đọc như sau:</a:t>
            </a:r>
          </a:p>
        </p:txBody>
      </p:sp>
      <p:grpSp>
        <p:nvGrpSpPr>
          <p:cNvPr id="458796" name="Group 64"/>
          <p:cNvGrpSpPr>
            <a:grpSpLocks/>
          </p:cNvGrpSpPr>
          <p:nvPr/>
        </p:nvGrpSpPr>
        <p:grpSpPr bwMode="auto">
          <a:xfrm>
            <a:off x="6629400" y="3581400"/>
            <a:ext cx="1905000" cy="1095375"/>
            <a:chOff x="3643" y="1416"/>
            <a:chExt cx="1702" cy="1018"/>
          </a:xfrm>
        </p:grpSpPr>
        <p:sp>
          <p:nvSpPr>
            <p:cNvPr id="458836" name="Rectangle 27"/>
            <p:cNvSpPr>
              <a:spLocks noChangeArrowheads="1"/>
            </p:cNvSpPr>
            <p:nvPr/>
          </p:nvSpPr>
          <p:spPr bwMode="auto">
            <a:xfrm>
              <a:off x="3643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37" name="Rectangle 28"/>
            <p:cNvSpPr>
              <a:spLocks noChangeArrowheads="1"/>
            </p:cNvSpPr>
            <p:nvPr/>
          </p:nvSpPr>
          <p:spPr bwMode="auto">
            <a:xfrm>
              <a:off x="3986" y="1416"/>
              <a:ext cx="340" cy="340"/>
            </a:xfrm>
            <a:prstGeom prst="rect">
              <a:avLst/>
            </a:prstGeom>
            <a:solidFill>
              <a:schemeClr val="bg2">
                <a:alpha val="85881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38" name="Rectangle 30"/>
            <p:cNvSpPr>
              <a:spLocks noChangeArrowheads="1"/>
            </p:cNvSpPr>
            <p:nvPr/>
          </p:nvSpPr>
          <p:spPr bwMode="auto">
            <a:xfrm>
              <a:off x="4328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39" name="Rectangle 33"/>
            <p:cNvSpPr>
              <a:spLocks noChangeArrowheads="1"/>
            </p:cNvSpPr>
            <p:nvPr/>
          </p:nvSpPr>
          <p:spPr bwMode="auto">
            <a:xfrm>
              <a:off x="4327" y="1755"/>
              <a:ext cx="340" cy="340"/>
            </a:xfrm>
            <a:prstGeom prst="rect">
              <a:avLst/>
            </a:prstGeom>
            <a:solidFill>
              <a:schemeClr val="bg2">
                <a:alpha val="85097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40" name="Rectangle 34"/>
            <p:cNvSpPr>
              <a:spLocks noChangeArrowheads="1"/>
            </p:cNvSpPr>
            <p:nvPr/>
          </p:nvSpPr>
          <p:spPr bwMode="auto">
            <a:xfrm>
              <a:off x="4327" y="209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41" name="Rectangle 35"/>
            <p:cNvSpPr>
              <a:spLocks noChangeArrowheads="1"/>
            </p:cNvSpPr>
            <p:nvPr/>
          </p:nvSpPr>
          <p:spPr bwMode="auto">
            <a:xfrm>
              <a:off x="4665" y="2092"/>
              <a:ext cx="340" cy="340"/>
            </a:xfrm>
            <a:prstGeom prst="rect">
              <a:avLst/>
            </a:prstGeom>
            <a:solidFill>
              <a:schemeClr val="bg2">
                <a:alpha val="81960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42" name="Rectangle 36"/>
            <p:cNvSpPr>
              <a:spLocks noChangeArrowheads="1"/>
            </p:cNvSpPr>
            <p:nvPr/>
          </p:nvSpPr>
          <p:spPr bwMode="auto">
            <a:xfrm>
              <a:off x="5005" y="2092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8797" name="Group 63"/>
          <p:cNvGrpSpPr>
            <a:grpSpLocks/>
          </p:cNvGrpSpPr>
          <p:nvPr/>
        </p:nvGrpSpPr>
        <p:grpSpPr bwMode="auto">
          <a:xfrm flipV="1">
            <a:off x="3657600" y="3657600"/>
            <a:ext cx="990600" cy="990600"/>
            <a:chOff x="2336" y="1797"/>
            <a:chExt cx="679" cy="677"/>
          </a:xfrm>
        </p:grpSpPr>
        <p:sp>
          <p:nvSpPr>
            <p:cNvPr id="458832" name="Rectangle 22"/>
            <p:cNvSpPr>
              <a:spLocks noChangeArrowheads="1"/>
            </p:cNvSpPr>
            <p:nvPr/>
          </p:nvSpPr>
          <p:spPr bwMode="auto">
            <a:xfrm>
              <a:off x="2336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33" name="Rectangle 23"/>
            <p:cNvSpPr>
              <a:spLocks noChangeArrowheads="1"/>
            </p:cNvSpPr>
            <p:nvPr/>
          </p:nvSpPr>
          <p:spPr bwMode="auto">
            <a:xfrm>
              <a:off x="2675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34" name="Rectangle 24"/>
            <p:cNvSpPr>
              <a:spLocks noChangeArrowheads="1"/>
            </p:cNvSpPr>
            <p:nvPr/>
          </p:nvSpPr>
          <p:spPr bwMode="auto">
            <a:xfrm>
              <a:off x="2675" y="2134"/>
              <a:ext cx="340" cy="340"/>
            </a:xfrm>
            <a:prstGeom prst="rect">
              <a:avLst/>
            </a:prstGeom>
            <a:solidFill>
              <a:schemeClr val="bg2">
                <a:alpha val="85097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835" name="Rectangle 25"/>
            <p:cNvSpPr>
              <a:spLocks noChangeArrowheads="1"/>
            </p:cNvSpPr>
            <p:nvPr/>
          </p:nvSpPr>
          <p:spPr bwMode="auto">
            <a:xfrm>
              <a:off x="2336" y="213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8798" name="Rectangle 10"/>
          <p:cNvSpPr>
            <a:spLocks noChangeArrowheads="1"/>
          </p:cNvSpPr>
          <p:nvPr/>
        </p:nvSpPr>
        <p:spPr bwMode="auto">
          <a:xfrm>
            <a:off x="1524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58799" name="Text Box 8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29718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phân số.</a:t>
            </a:r>
          </a:p>
        </p:txBody>
      </p:sp>
      <p:sp>
        <p:nvSpPr>
          <p:cNvPr id="458800" name="Text Box 25"/>
          <p:cNvSpPr txBox="1">
            <a:spLocks noChangeArrowheads="1"/>
          </p:cNvSpPr>
          <p:nvPr/>
        </p:nvSpPr>
        <p:spPr bwMode="auto">
          <a:xfrm>
            <a:off x="3200400" y="990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Ta viết:       , đọc là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năm phần sáu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8801" name="Text Box 31"/>
          <p:cNvSpPr txBox="1">
            <a:spLocks noChangeArrowheads="1"/>
          </p:cNvSpPr>
          <p:nvPr/>
        </p:nvSpPr>
        <p:spPr bwMode="auto">
          <a:xfrm>
            <a:off x="3886200" y="152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gọi        là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phân số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8802" name="Text Box 37"/>
          <p:cNvSpPr txBox="1">
            <a:spLocks noChangeArrowheads="1"/>
          </p:cNvSpPr>
          <p:nvPr/>
        </p:nvSpPr>
        <p:spPr bwMode="auto">
          <a:xfrm>
            <a:off x="2971800" y="213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Phân số     có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tử số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là 5, </a:t>
            </a:r>
            <a:r>
              <a:rPr lang="en-US" sz="2400" b="1" i="1">
                <a:latin typeface="Times New Roman" pitchFamily="18" charset="0"/>
                <a:cs typeface="Times New Roman" panose="02020603050405020304" pitchFamily="18" charset="0"/>
              </a:rPr>
              <a:t>mẫu số </a:t>
            </a:r>
            <a:r>
              <a:rPr lang="en-US" sz="2400" b="1">
                <a:latin typeface="Times New Roman" pitchFamily="18" charset="0"/>
                <a:cs typeface="Times New Roman" panose="02020603050405020304" pitchFamily="18" charset="0"/>
              </a:rPr>
              <a:t>là 6</a:t>
            </a:r>
            <a:r>
              <a:rPr lang="en-US" sz="2400" i="1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58803" name="Picture 22" descr="10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130300"/>
            <a:ext cx="1600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4">
            <a:hlinkClick r:id="rId9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36873"/>
              </p:ext>
            </p:extLst>
          </p:nvPr>
        </p:nvGraphicFramePr>
        <p:xfrm>
          <a:off x="4521200" y="7620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8" name="Equation" r:id="rId10" imgW="139680" imgH="393480" progId="Equation.3">
                  <p:embed/>
                </p:oleObj>
              </mc:Choice>
              <mc:Fallback>
                <p:oleObj name="Equation" r:id="rId10" imgW="139680" imgH="3934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7620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>
            <a:hlinkClick r:id="rId9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43999"/>
              </p:ext>
            </p:extLst>
          </p:nvPr>
        </p:nvGraphicFramePr>
        <p:xfrm>
          <a:off x="4953000" y="12954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9" name="Equation" r:id="rId12" imgW="139680" imgH="393480" progId="Equation.3">
                  <p:embed/>
                </p:oleObj>
              </mc:Choice>
              <mc:Fallback>
                <p:oleObj name="Equation" r:id="rId12" imgW="139680" imgH="3934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6">
            <a:hlinkClick r:id="rId9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78288"/>
              </p:ext>
            </p:extLst>
          </p:nvPr>
        </p:nvGraphicFramePr>
        <p:xfrm>
          <a:off x="4267200" y="1905000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0" name="Equation" r:id="rId13" imgW="139680" imgH="393480" progId="Equation.3">
                  <p:embed/>
                </p:oleObj>
              </mc:Choice>
              <mc:Fallback>
                <p:oleObj name="Equation" r:id="rId13" imgW="139680" imgH="3934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3276600" y="1752600"/>
            <a:ext cx="349250" cy="15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458805" name="Group 72"/>
          <p:cNvGrpSpPr>
            <a:grpSpLocks/>
          </p:cNvGrpSpPr>
          <p:nvPr/>
        </p:nvGrpSpPr>
        <p:grpSpPr bwMode="auto">
          <a:xfrm>
            <a:off x="2286000" y="3962400"/>
            <a:ext cx="854075" cy="639763"/>
            <a:chOff x="828" y="3582"/>
            <a:chExt cx="535" cy="393"/>
          </a:xfrm>
        </p:grpSpPr>
        <p:sp>
          <p:nvSpPr>
            <p:cNvPr id="458827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458828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393"/>
              <a:chOff x="1818" y="1170"/>
              <a:chExt cx="320" cy="393"/>
            </a:xfrm>
          </p:grpSpPr>
          <p:sp>
            <p:nvSpPr>
              <p:cNvPr id="458829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58830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58831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8806" name="Text Box 78"/>
          <p:cNvSpPr txBox="1">
            <a:spLocks noChangeArrowheads="1"/>
          </p:cNvSpPr>
          <p:nvPr/>
        </p:nvSpPr>
        <p:spPr bwMode="auto">
          <a:xfrm>
            <a:off x="762000" y="4800600"/>
            <a:ext cx="2057400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</p:txBody>
      </p:sp>
      <p:grpSp>
        <p:nvGrpSpPr>
          <p:cNvPr id="458807" name="Group 55"/>
          <p:cNvGrpSpPr>
            <a:grpSpLocks/>
          </p:cNvGrpSpPr>
          <p:nvPr/>
        </p:nvGrpSpPr>
        <p:grpSpPr bwMode="auto">
          <a:xfrm>
            <a:off x="4724400" y="3962400"/>
            <a:ext cx="1066800" cy="639763"/>
            <a:chOff x="1728" y="3324"/>
            <a:chExt cx="578" cy="393"/>
          </a:xfrm>
        </p:grpSpPr>
        <p:sp>
          <p:nvSpPr>
            <p:cNvPr id="458822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458823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393"/>
              <a:chOff x="1818" y="1170"/>
              <a:chExt cx="320" cy="393"/>
            </a:xfrm>
          </p:grpSpPr>
          <p:sp>
            <p:nvSpPr>
              <p:cNvPr id="458824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58825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58826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8808" name="Text Box 80"/>
          <p:cNvSpPr txBox="1">
            <a:spLocks noChangeArrowheads="1"/>
          </p:cNvSpPr>
          <p:nvPr/>
        </p:nvSpPr>
        <p:spPr bwMode="auto">
          <a:xfrm>
            <a:off x="6172200" y="4800600"/>
            <a:ext cx="2286000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Đọc: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phần bảy</a:t>
            </a:r>
          </a:p>
        </p:txBody>
      </p:sp>
      <p:grpSp>
        <p:nvGrpSpPr>
          <p:cNvPr id="458809" name="Group 61"/>
          <p:cNvGrpSpPr>
            <a:grpSpLocks/>
          </p:cNvGrpSpPr>
          <p:nvPr/>
        </p:nvGrpSpPr>
        <p:grpSpPr bwMode="auto">
          <a:xfrm>
            <a:off x="6324600" y="4038600"/>
            <a:ext cx="990600" cy="639763"/>
            <a:chOff x="4914" y="1467"/>
            <a:chExt cx="560" cy="393"/>
          </a:xfrm>
        </p:grpSpPr>
        <p:sp>
          <p:nvSpPr>
            <p:cNvPr id="458817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458818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93"/>
              <a:chOff x="1818" y="1170"/>
              <a:chExt cx="320" cy="393"/>
            </a:xfrm>
          </p:grpSpPr>
          <p:sp>
            <p:nvSpPr>
              <p:cNvPr id="458819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58820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58821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8810" name="Text Box 79"/>
          <p:cNvSpPr txBox="1">
            <a:spLocks noChangeArrowheads="1"/>
          </p:cNvSpPr>
          <p:nvPr/>
        </p:nvSpPr>
        <p:spPr bwMode="auto">
          <a:xfrm>
            <a:off x="3581400" y="4800600"/>
            <a:ext cx="1981200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 tư</a:t>
            </a:r>
          </a:p>
        </p:txBody>
      </p:sp>
      <p:sp>
        <p:nvSpPr>
          <p:cNvPr id="95334" name="Text Box 102"/>
          <p:cNvSpPr txBox="1">
            <a:spLocks noChangeArrowheads="1"/>
          </p:cNvSpPr>
          <p:nvPr/>
        </p:nvSpPr>
        <p:spPr bwMode="auto">
          <a:xfrm>
            <a:off x="228600" y="5867400"/>
            <a:ext cx="8662988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Mỗi phân số có tử số</a:t>
            </a:r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và mẫu số. Tử số</a:t>
            </a:r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là số</a:t>
            </a:r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tự nhiên viết trên gạch ngang. Mẫu số</a:t>
            </a:r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là số</a:t>
            </a:r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tự nhiên khác 0 viết dưới gạch ngang.</a:t>
            </a:r>
          </a:p>
        </p:txBody>
      </p:sp>
      <p:grpSp>
        <p:nvGrpSpPr>
          <p:cNvPr id="458812" name="Group 96"/>
          <p:cNvGrpSpPr>
            <a:grpSpLocks/>
          </p:cNvGrpSpPr>
          <p:nvPr/>
        </p:nvGrpSpPr>
        <p:grpSpPr bwMode="auto">
          <a:xfrm>
            <a:off x="990600" y="3581400"/>
            <a:ext cx="1371600" cy="1143000"/>
            <a:chOff x="720" y="3216"/>
            <a:chExt cx="1104" cy="960"/>
          </a:xfrm>
        </p:grpSpPr>
        <p:grpSp>
          <p:nvGrpSpPr>
            <p:cNvPr id="458813" name="Group 68"/>
            <p:cNvGrpSpPr>
              <a:grpSpLocks/>
            </p:cNvGrpSpPr>
            <p:nvPr/>
          </p:nvGrpSpPr>
          <p:grpSpPr bwMode="auto">
            <a:xfrm>
              <a:off x="720" y="3216"/>
              <a:ext cx="1016" cy="950"/>
              <a:chOff x="338" y="1614"/>
              <a:chExt cx="864" cy="864"/>
            </a:xfrm>
          </p:grpSpPr>
          <p:sp>
            <p:nvSpPr>
              <p:cNvPr id="458815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8816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8814" name="AutoShape 71"/>
            <p:cNvSpPr>
              <a:spLocks noChangeArrowheads="1"/>
            </p:cNvSpPr>
            <p:nvPr/>
          </p:nvSpPr>
          <p:spPr bwMode="auto">
            <a:xfrm rot="-5400000">
              <a:off x="792" y="3144"/>
              <a:ext cx="960" cy="1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82" name="Group 3"/>
          <p:cNvGrpSpPr>
            <a:grpSpLocks/>
          </p:cNvGrpSpPr>
          <p:nvPr/>
        </p:nvGrpSpPr>
        <p:grpSpPr bwMode="auto">
          <a:xfrm>
            <a:off x="-52388" y="-34925"/>
            <a:ext cx="9267826" cy="6961188"/>
            <a:chOff x="-24" y="-22"/>
            <a:chExt cx="5838" cy="4385"/>
          </a:xfrm>
        </p:grpSpPr>
        <p:pic>
          <p:nvPicPr>
            <p:cNvPr id="354455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4456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4457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4458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4383" name="Text Box 8"/>
          <p:cNvSpPr txBox="1">
            <a:spLocks noChangeArrowheads="1"/>
          </p:cNvSpPr>
          <p:nvPr/>
        </p:nvSpPr>
        <p:spPr bwMode="auto">
          <a:xfrm>
            <a:off x="176213" y="3352800"/>
            <a:ext cx="4953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chỉ phần đã tô màu trong mỗi hình dưới đây được viết, đọc như sau:</a:t>
            </a:r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176213" y="2298700"/>
            <a:ext cx="510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số là số tự nhiên viết dưới gạch ngang. 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số cho biết hình tròn được chia thành 6 phần bằng nhau.</a:t>
            </a:r>
          </a:p>
        </p:txBody>
      </p:sp>
      <p:sp>
        <p:nvSpPr>
          <p:cNvPr id="354385" name="Rectangle 10"/>
          <p:cNvSpPr>
            <a:spLocks noChangeArrowheads="1"/>
          </p:cNvSpPr>
          <p:nvPr/>
        </p:nvSpPr>
        <p:spPr bwMode="auto">
          <a:xfrm>
            <a:off x="252413" y="1030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54386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76213" y="838200"/>
            <a:ext cx="2667000" cy="376238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phân số.</a:t>
            </a:r>
          </a:p>
        </p:txBody>
      </p:sp>
      <p:sp>
        <p:nvSpPr>
          <p:cNvPr id="149515" name="Text Box 23"/>
          <p:cNvSpPr txBox="1">
            <a:spLocks noChangeArrowheads="1"/>
          </p:cNvSpPr>
          <p:nvPr/>
        </p:nvSpPr>
        <p:spPr bwMode="auto">
          <a:xfrm>
            <a:off x="176213" y="2819400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Tử số là số tự nhiên viết trên gạch ngang. 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 số cho biết 5 phần bằng nhau đã được tô màu.</a:t>
            </a:r>
          </a:p>
        </p:txBody>
      </p:sp>
      <p:grpSp>
        <p:nvGrpSpPr>
          <p:cNvPr id="354388" name="Group 24"/>
          <p:cNvGrpSpPr>
            <a:grpSpLocks/>
          </p:cNvGrpSpPr>
          <p:nvPr/>
        </p:nvGrpSpPr>
        <p:grpSpPr bwMode="auto">
          <a:xfrm>
            <a:off x="1395413" y="1066800"/>
            <a:ext cx="3657600" cy="603250"/>
            <a:chOff x="15" y="1275"/>
            <a:chExt cx="2304" cy="380"/>
          </a:xfrm>
        </p:grpSpPr>
        <p:sp>
          <p:nvSpPr>
            <p:cNvPr id="354450" name="Text Box 25"/>
            <p:cNvSpPr txBox="1">
              <a:spLocks noChangeArrowheads="1"/>
            </p:cNvSpPr>
            <p:nvPr/>
          </p:nvSpPr>
          <p:spPr bwMode="auto">
            <a:xfrm>
              <a:off x="15" y="1335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Ta viết:     , đọc là 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phần sáu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4451" name="Group 26"/>
            <p:cNvGrpSpPr>
              <a:grpSpLocks/>
            </p:cNvGrpSpPr>
            <p:nvPr/>
          </p:nvGrpSpPr>
          <p:grpSpPr bwMode="auto">
            <a:xfrm>
              <a:off x="435" y="1275"/>
              <a:ext cx="320" cy="380"/>
              <a:chOff x="1818" y="1170"/>
              <a:chExt cx="320" cy="380"/>
            </a:xfrm>
          </p:grpSpPr>
          <p:sp>
            <p:nvSpPr>
              <p:cNvPr id="354452" name="Text Box 27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54453" name="Text Box 28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54454" name="Line 29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4389" name="Group 30"/>
          <p:cNvGrpSpPr>
            <a:grpSpLocks/>
          </p:cNvGrpSpPr>
          <p:nvPr/>
        </p:nvGrpSpPr>
        <p:grpSpPr bwMode="auto">
          <a:xfrm>
            <a:off x="1857375" y="1447800"/>
            <a:ext cx="2357438" cy="603250"/>
            <a:chOff x="6" y="1497"/>
            <a:chExt cx="1485" cy="380"/>
          </a:xfrm>
        </p:grpSpPr>
        <p:sp>
          <p:nvSpPr>
            <p:cNvPr id="354445" name="Text Box 31"/>
            <p:cNvSpPr txBox="1">
              <a:spLocks noChangeArrowheads="1"/>
            </p:cNvSpPr>
            <p:nvPr/>
          </p:nvSpPr>
          <p:spPr bwMode="auto">
            <a:xfrm>
              <a:off x="6" y="1566"/>
              <a:ext cx="1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gọi     là </a:t>
              </a:r>
              <a:r>
                <a:rPr lang="en-US" sz="1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</a:t>
              </a:r>
              <a:r>
                <a:rPr lang="en-US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4446" name="Group 32"/>
            <p:cNvGrpSpPr>
              <a:grpSpLocks/>
            </p:cNvGrpSpPr>
            <p:nvPr/>
          </p:nvGrpSpPr>
          <p:grpSpPr bwMode="auto">
            <a:xfrm>
              <a:off x="354" y="1497"/>
              <a:ext cx="320" cy="380"/>
              <a:chOff x="1818" y="1170"/>
              <a:chExt cx="320" cy="380"/>
            </a:xfrm>
          </p:grpSpPr>
          <p:sp>
            <p:nvSpPr>
              <p:cNvPr id="354447" name="Text Box 33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54448" name="Text Box 34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54449" name="Line 35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4390" name="Group 36"/>
          <p:cNvGrpSpPr>
            <a:grpSpLocks/>
          </p:cNvGrpSpPr>
          <p:nvPr/>
        </p:nvGrpSpPr>
        <p:grpSpPr bwMode="auto">
          <a:xfrm>
            <a:off x="1471613" y="1828800"/>
            <a:ext cx="4167187" cy="603250"/>
            <a:chOff x="6" y="1767"/>
            <a:chExt cx="2625" cy="380"/>
          </a:xfrm>
        </p:grpSpPr>
        <p:sp>
          <p:nvSpPr>
            <p:cNvPr id="354440" name="Text Box 37"/>
            <p:cNvSpPr txBox="1">
              <a:spLocks noChangeArrowheads="1"/>
            </p:cNvSpPr>
            <p:nvPr/>
          </p:nvSpPr>
          <p:spPr bwMode="auto">
            <a:xfrm>
              <a:off x="6" y="1827"/>
              <a:ext cx="26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     có </a:t>
              </a:r>
              <a:r>
                <a:rPr lang="en-US" sz="1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 số </a:t>
              </a:r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5, </a:t>
              </a:r>
              <a:r>
                <a:rPr lang="en-US" sz="1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 số </a:t>
              </a:r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6</a:t>
              </a:r>
              <a:r>
                <a:rPr lang="en-US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4441" name="Group 38"/>
            <p:cNvGrpSpPr>
              <a:grpSpLocks/>
            </p:cNvGrpSpPr>
            <p:nvPr/>
          </p:nvGrpSpPr>
          <p:grpSpPr bwMode="auto">
            <a:xfrm>
              <a:off x="453" y="1767"/>
              <a:ext cx="320" cy="380"/>
              <a:chOff x="1818" y="1170"/>
              <a:chExt cx="320" cy="380"/>
            </a:xfrm>
          </p:grpSpPr>
          <p:sp>
            <p:nvSpPr>
              <p:cNvPr id="354442" name="Text Box 39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54443" name="Text Box 40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54444" name="Line 41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4391" name="Group 63"/>
          <p:cNvGrpSpPr>
            <a:grpSpLocks/>
          </p:cNvGrpSpPr>
          <p:nvPr/>
        </p:nvGrpSpPr>
        <p:grpSpPr bwMode="auto">
          <a:xfrm flipV="1">
            <a:off x="2081213" y="3962400"/>
            <a:ext cx="762000" cy="762000"/>
            <a:chOff x="2336" y="1797"/>
            <a:chExt cx="679" cy="677"/>
          </a:xfrm>
        </p:grpSpPr>
        <p:sp>
          <p:nvSpPr>
            <p:cNvPr id="354436" name="Rectangle 22"/>
            <p:cNvSpPr>
              <a:spLocks noChangeArrowheads="1"/>
            </p:cNvSpPr>
            <p:nvPr/>
          </p:nvSpPr>
          <p:spPr bwMode="auto">
            <a:xfrm>
              <a:off x="2336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7" name="Rectangle 23"/>
            <p:cNvSpPr>
              <a:spLocks noChangeArrowheads="1"/>
            </p:cNvSpPr>
            <p:nvPr/>
          </p:nvSpPr>
          <p:spPr bwMode="auto">
            <a:xfrm>
              <a:off x="2675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8" name="Rectangle 24"/>
            <p:cNvSpPr>
              <a:spLocks noChangeArrowheads="1"/>
            </p:cNvSpPr>
            <p:nvPr/>
          </p:nvSpPr>
          <p:spPr bwMode="auto">
            <a:xfrm>
              <a:off x="2675" y="2134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9" name="Rectangle 25"/>
            <p:cNvSpPr>
              <a:spLocks noChangeArrowheads="1"/>
            </p:cNvSpPr>
            <p:nvPr/>
          </p:nvSpPr>
          <p:spPr bwMode="auto">
            <a:xfrm>
              <a:off x="2336" y="213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4392" name="Group 64"/>
          <p:cNvGrpSpPr>
            <a:grpSpLocks/>
          </p:cNvGrpSpPr>
          <p:nvPr/>
        </p:nvGrpSpPr>
        <p:grpSpPr bwMode="auto">
          <a:xfrm>
            <a:off x="3605213" y="3962400"/>
            <a:ext cx="1295400" cy="762000"/>
            <a:chOff x="3643" y="1416"/>
            <a:chExt cx="1702" cy="1018"/>
          </a:xfrm>
        </p:grpSpPr>
        <p:sp>
          <p:nvSpPr>
            <p:cNvPr id="354429" name="Rectangle 27"/>
            <p:cNvSpPr>
              <a:spLocks noChangeArrowheads="1"/>
            </p:cNvSpPr>
            <p:nvPr/>
          </p:nvSpPr>
          <p:spPr bwMode="auto">
            <a:xfrm>
              <a:off x="3643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0" name="Rectangle 28"/>
            <p:cNvSpPr>
              <a:spLocks noChangeArrowheads="1"/>
            </p:cNvSpPr>
            <p:nvPr/>
          </p:nvSpPr>
          <p:spPr bwMode="auto">
            <a:xfrm>
              <a:off x="3986" y="1416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1" name="Rectangle 30"/>
            <p:cNvSpPr>
              <a:spLocks noChangeArrowheads="1"/>
            </p:cNvSpPr>
            <p:nvPr/>
          </p:nvSpPr>
          <p:spPr bwMode="auto">
            <a:xfrm>
              <a:off x="4328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2" name="Rectangle 33"/>
            <p:cNvSpPr>
              <a:spLocks noChangeArrowheads="1"/>
            </p:cNvSpPr>
            <p:nvPr/>
          </p:nvSpPr>
          <p:spPr bwMode="auto">
            <a:xfrm>
              <a:off x="4327" y="1755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3" name="Rectangle 34"/>
            <p:cNvSpPr>
              <a:spLocks noChangeArrowheads="1"/>
            </p:cNvSpPr>
            <p:nvPr/>
          </p:nvSpPr>
          <p:spPr bwMode="auto">
            <a:xfrm>
              <a:off x="4327" y="209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4" name="Rectangle 35"/>
            <p:cNvSpPr>
              <a:spLocks noChangeArrowheads="1"/>
            </p:cNvSpPr>
            <p:nvPr/>
          </p:nvSpPr>
          <p:spPr bwMode="auto">
            <a:xfrm>
              <a:off x="4665" y="2092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35" name="Rectangle 36"/>
            <p:cNvSpPr>
              <a:spLocks noChangeArrowheads="1"/>
            </p:cNvSpPr>
            <p:nvPr/>
          </p:nvSpPr>
          <p:spPr bwMode="auto">
            <a:xfrm>
              <a:off x="5005" y="2092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4393" name="Group 55"/>
          <p:cNvGrpSpPr>
            <a:grpSpLocks/>
          </p:cNvGrpSpPr>
          <p:nvPr/>
        </p:nvGrpSpPr>
        <p:grpSpPr bwMode="auto">
          <a:xfrm>
            <a:off x="2840038" y="4191000"/>
            <a:ext cx="917575" cy="603250"/>
            <a:chOff x="1728" y="3324"/>
            <a:chExt cx="578" cy="380"/>
          </a:xfrm>
        </p:grpSpPr>
        <p:sp>
          <p:nvSpPr>
            <p:cNvPr id="354424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54425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380"/>
              <a:chOff x="1818" y="1170"/>
              <a:chExt cx="320" cy="380"/>
            </a:xfrm>
          </p:grpSpPr>
          <p:sp>
            <p:nvSpPr>
              <p:cNvPr id="354426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54427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54428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4394" name="Group 61"/>
          <p:cNvGrpSpPr>
            <a:grpSpLocks/>
          </p:cNvGrpSpPr>
          <p:nvPr/>
        </p:nvGrpSpPr>
        <p:grpSpPr bwMode="auto">
          <a:xfrm>
            <a:off x="4392613" y="3810000"/>
            <a:ext cx="889000" cy="603250"/>
            <a:chOff x="4914" y="1467"/>
            <a:chExt cx="560" cy="380"/>
          </a:xfrm>
        </p:grpSpPr>
        <p:sp>
          <p:nvSpPr>
            <p:cNvPr id="354419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54420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80"/>
              <a:chOff x="1818" y="1170"/>
              <a:chExt cx="320" cy="380"/>
            </a:xfrm>
          </p:grpSpPr>
          <p:sp>
            <p:nvSpPr>
              <p:cNvPr id="354421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54422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354423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4395" name="Group 67"/>
          <p:cNvGrpSpPr>
            <a:grpSpLocks/>
          </p:cNvGrpSpPr>
          <p:nvPr/>
        </p:nvGrpSpPr>
        <p:grpSpPr bwMode="auto">
          <a:xfrm>
            <a:off x="152400" y="3962400"/>
            <a:ext cx="914400" cy="838200"/>
            <a:chOff x="1584" y="3204"/>
            <a:chExt cx="624" cy="588"/>
          </a:xfrm>
        </p:grpSpPr>
        <p:grpSp>
          <p:nvGrpSpPr>
            <p:cNvPr id="354415" name="Group 68"/>
            <p:cNvGrpSpPr>
              <a:grpSpLocks/>
            </p:cNvGrpSpPr>
            <p:nvPr/>
          </p:nvGrpSpPr>
          <p:grpSpPr bwMode="auto">
            <a:xfrm>
              <a:off x="1584" y="3204"/>
              <a:ext cx="624" cy="588"/>
              <a:chOff x="338" y="1614"/>
              <a:chExt cx="864" cy="864"/>
            </a:xfrm>
          </p:grpSpPr>
          <p:sp>
            <p:nvSpPr>
              <p:cNvPr id="354417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418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4416" name="AutoShape 71"/>
            <p:cNvSpPr>
              <a:spLocks noChangeArrowheads="1"/>
            </p:cNvSpPr>
            <p:nvPr/>
          </p:nvSpPr>
          <p:spPr bwMode="auto">
            <a:xfrm rot="-5400000">
              <a:off x="1602" y="3201"/>
              <a:ext cx="582" cy="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4396" name="Group 72"/>
          <p:cNvGrpSpPr>
            <a:grpSpLocks/>
          </p:cNvGrpSpPr>
          <p:nvPr/>
        </p:nvGrpSpPr>
        <p:grpSpPr bwMode="auto">
          <a:xfrm>
            <a:off x="1014413" y="4191000"/>
            <a:ext cx="854075" cy="603250"/>
            <a:chOff x="828" y="3582"/>
            <a:chExt cx="535" cy="380"/>
          </a:xfrm>
        </p:grpSpPr>
        <p:sp>
          <p:nvSpPr>
            <p:cNvPr id="354410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54411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380"/>
              <a:chOff x="1818" y="1170"/>
              <a:chExt cx="320" cy="380"/>
            </a:xfrm>
          </p:grpSpPr>
          <p:sp>
            <p:nvSpPr>
              <p:cNvPr id="354412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54413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54414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54397" name="Line 103"/>
          <p:cNvSpPr>
            <a:spLocks noChangeShapeType="1"/>
          </p:cNvSpPr>
          <p:nvPr/>
        </p:nvSpPr>
        <p:spPr bwMode="auto">
          <a:xfrm>
            <a:off x="5205413" y="990600"/>
            <a:ext cx="0" cy="586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4401" name="Picture 22" descr="1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402" name="Text Box 79"/>
          <p:cNvSpPr txBox="1">
            <a:spLocks noChangeArrowheads="1"/>
          </p:cNvSpPr>
          <p:nvPr/>
        </p:nvSpPr>
        <p:spPr bwMode="auto">
          <a:xfrm>
            <a:off x="2057400" y="4800600"/>
            <a:ext cx="12192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Ba phần tư</a:t>
            </a:r>
          </a:p>
        </p:txBody>
      </p:sp>
      <p:sp>
        <p:nvSpPr>
          <p:cNvPr id="354403" name="Text Box 78"/>
          <p:cNvSpPr txBox="1">
            <a:spLocks noChangeArrowheads="1"/>
          </p:cNvSpPr>
          <p:nvPr/>
        </p:nvSpPr>
        <p:spPr bwMode="auto">
          <a:xfrm>
            <a:off x="176213" y="4835525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</p:txBody>
      </p:sp>
      <p:sp>
        <p:nvSpPr>
          <p:cNvPr id="354404" name="Text Box 80"/>
          <p:cNvSpPr txBox="1">
            <a:spLocks noChangeArrowheads="1"/>
          </p:cNvSpPr>
          <p:nvPr/>
        </p:nvSpPr>
        <p:spPr bwMode="auto">
          <a:xfrm>
            <a:off x="3581400" y="4800600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Bốn phần bảy</a:t>
            </a:r>
          </a:p>
        </p:txBody>
      </p:sp>
      <p:sp>
        <p:nvSpPr>
          <p:cNvPr id="354405" name="Text Box 102"/>
          <p:cNvSpPr txBox="1">
            <a:spLocks noChangeArrowheads="1"/>
          </p:cNvSpPr>
          <p:nvPr/>
        </p:nvSpPr>
        <p:spPr bwMode="auto">
          <a:xfrm>
            <a:off x="176213" y="5789613"/>
            <a:ext cx="502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Mỗi phân số có tử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và mẫu số. Tử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là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tự nhiên viết trên gạch ngang. Mẫu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là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tự nhiên khác 0 viết dưới gạch ngang.</a:t>
            </a:r>
          </a:p>
        </p:txBody>
      </p:sp>
      <p:grpSp>
        <p:nvGrpSpPr>
          <p:cNvPr id="354406" name="Group 72"/>
          <p:cNvGrpSpPr>
            <a:grpSpLocks/>
          </p:cNvGrpSpPr>
          <p:nvPr/>
        </p:nvGrpSpPr>
        <p:grpSpPr bwMode="auto">
          <a:xfrm>
            <a:off x="176213" y="5180013"/>
            <a:ext cx="5181600" cy="722312"/>
            <a:chOff x="-192" y="3696"/>
            <a:chExt cx="3264" cy="455"/>
          </a:xfrm>
        </p:grpSpPr>
        <p:sp>
          <p:nvSpPr>
            <p:cNvPr id="354409" name="Text Box 81"/>
            <p:cNvSpPr txBox="1">
              <a:spLocks noChangeArrowheads="1"/>
            </p:cNvSpPr>
            <p:nvPr/>
          </p:nvSpPr>
          <p:spPr bwMode="auto">
            <a:xfrm>
              <a:off x="-192" y="3792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xét:                        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: là những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số.</a:t>
              </a:r>
            </a:p>
          </p:txBody>
        </p:sp>
        <p:graphicFrame>
          <p:nvGraphicFramePr>
            <p:cNvPr id="36880" name="Object 77">
              <a:hlinkClick r:id="rId6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672" y="3696"/>
            <a:ext cx="949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94" name="Equation" r:id="rId7" imgW="634680" imgH="393480" progId="Equation.3">
                    <p:embed/>
                  </p:oleObj>
                </mc:Choice>
                <mc:Fallback>
                  <p:oleObj name="Equation" r:id="rId7" imgW="634680" imgH="393480" progId="Equation.3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96"/>
                          <a:ext cx="949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9762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257800" y="914400"/>
            <a:ext cx="32766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- Thực hành.</a:t>
            </a:r>
          </a:p>
        </p:txBody>
      </p:sp>
      <p:sp>
        <p:nvSpPr>
          <p:cNvPr id="86024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34000" y="13557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Bài 1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9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9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62" grpId="0" animBg="1"/>
      <p:bldP spid="860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02" name="Group 3"/>
          <p:cNvGrpSpPr>
            <a:grpSpLocks/>
          </p:cNvGrpSpPr>
          <p:nvPr/>
        </p:nvGrpSpPr>
        <p:grpSpPr bwMode="auto">
          <a:xfrm>
            <a:off x="-52388" y="-34925"/>
            <a:ext cx="9267826" cy="6961188"/>
            <a:chOff x="-24" y="-22"/>
            <a:chExt cx="5838" cy="4385"/>
          </a:xfrm>
        </p:grpSpPr>
        <p:pic>
          <p:nvPicPr>
            <p:cNvPr id="355533" name="Picture 16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4306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534" name="Picture 17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-22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535" name="Picture 17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60" y="2136"/>
              <a:ext cx="432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536" name="Picture 17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29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5403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4953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/>
              <a:t>b)</a:t>
            </a:r>
            <a:r>
              <a:rPr lang="en-US"/>
              <a:t> </a:t>
            </a:r>
            <a:r>
              <a:rPr lang="en-US" sz="1600" i="1"/>
              <a:t>Ví dụ:</a:t>
            </a:r>
            <a:r>
              <a:rPr lang="en-US" i="1"/>
              <a:t> </a:t>
            </a:r>
            <a:r>
              <a:rPr lang="en-US" sz="1600"/>
              <a:t>Phân số chỉ phần đã tô màu trong mỗi hình dưới đây được viết, đọc như sau:</a:t>
            </a:r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0" y="2298700"/>
            <a:ext cx="510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 số là số tự nhiên viết dưới gạch ngang. Mẫu số cho biết hình tròn được chia thành 6 phần bằng nhau.</a:t>
            </a:r>
          </a:p>
        </p:txBody>
      </p:sp>
      <p:sp>
        <p:nvSpPr>
          <p:cNvPr id="355405" name="Rectangle 10"/>
          <p:cNvSpPr>
            <a:spLocks noChangeArrowheads="1"/>
          </p:cNvSpPr>
          <p:nvPr/>
        </p:nvSpPr>
        <p:spPr bwMode="auto">
          <a:xfrm>
            <a:off x="76200" y="1030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a)</a:t>
            </a:r>
          </a:p>
        </p:txBody>
      </p:sp>
      <p:sp>
        <p:nvSpPr>
          <p:cNvPr id="355406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838200"/>
            <a:ext cx="2667000" cy="376238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</a:rPr>
              <a:t>1. Giới thiệu phân số.</a:t>
            </a:r>
          </a:p>
        </p:txBody>
      </p:sp>
      <p:sp>
        <p:nvSpPr>
          <p:cNvPr id="149515" name="Text Box 23"/>
          <p:cNvSpPr txBox="1">
            <a:spLocks noChangeArrowheads="1"/>
          </p:cNvSpPr>
          <p:nvPr/>
        </p:nvSpPr>
        <p:spPr bwMode="auto">
          <a:xfrm>
            <a:off x="0" y="2819400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Tử số là số tự nhiên viết trên gạch ngang. Tử số cho biết 5 phần bằng nhau đã được tô màu.</a:t>
            </a:r>
          </a:p>
        </p:txBody>
      </p:sp>
      <p:grpSp>
        <p:nvGrpSpPr>
          <p:cNvPr id="355408" name="Group 24"/>
          <p:cNvGrpSpPr>
            <a:grpSpLocks/>
          </p:cNvGrpSpPr>
          <p:nvPr/>
        </p:nvGrpSpPr>
        <p:grpSpPr bwMode="auto">
          <a:xfrm>
            <a:off x="1219200" y="1066800"/>
            <a:ext cx="3657600" cy="603250"/>
            <a:chOff x="15" y="1275"/>
            <a:chExt cx="2304" cy="380"/>
          </a:xfrm>
        </p:grpSpPr>
        <p:sp>
          <p:nvSpPr>
            <p:cNvPr id="355528" name="Text Box 25"/>
            <p:cNvSpPr txBox="1">
              <a:spLocks noChangeArrowheads="1"/>
            </p:cNvSpPr>
            <p:nvPr/>
          </p:nvSpPr>
          <p:spPr bwMode="auto">
            <a:xfrm>
              <a:off x="15" y="1335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Ta viết:     , đọc là </a:t>
              </a:r>
              <a:r>
                <a:rPr lang="en-US" b="1" i="1"/>
                <a:t>năm phần sáu</a:t>
              </a:r>
              <a:r>
                <a:rPr lang="en-US" i="1"/>
                <a:t>.</a:t>
              </a:r>
              <a:endParaRPr lang="en-US"/>
            </a:p>
          </p:txBody>
        </p:sp>
        <p:grpSp>
          <p:nvGrpSpPr>
            <p:cNvPr id="355529" name="Group 26"/>
            <p:cNvGrpSpPr>
              <a:grpSpLocks/>
            </p:cNvGrpSpPr>
            <p:nvPr/>
          </p:nvGrpSpPr>
          <p:grpSpPr bwMode="auto">
            <a:xfrm>
              <a:off x="435" y="1275"/>
              <a:ext cx="320" cy="380"/>
              <a:chOff x="1818" y="1170"/>
              <a:chExt cx="320" cy="380"/>
            </a:xfrm>
          </p:grpSpPr>
          <p:sp>
            <p:nvSpPr>
              <p:cNvPr id="355530" name="Text Box 27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55531" name="Text Box 28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55532" name="Line 29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5409" name="Group 30"/>
          <p:cNvGrpSpPr>
            <a:grpSpLocks/>
          </p:cNvGrpSpPr>
          <p:nvPr/>
        </p:nvGrpSpPr>
        <p:grpSpPr bwMode="auto">
          <a:xfrm>
            <a:off x="1681163" y="1447800"/>
            <a:ext cx="2357437" cy="603250"/>
            <a:chOff x="6" y="1497"/>
            <a:chExt cx="1485" cy="380"/>
          </a:xfrm>
        </p:grpSpPr>
        <p:sp>
          <p:nvSpPr>
            <p:cNvPr id="355523" name="Text Box 31"/>
            <p:cNvSpPr txBox="1">
              <a:spLocks noChangeArrowheads="1"/>
            </p:cNvSpPr>
            <p:nvPr/>
          </p:nvSpPr>
          <p:spPr bwMode="auto">
            <a:xfrm>
              <a:off x="6" y="1566"/>
              <a:ext cx="1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Ta gọi     là </a:t>
              </a:r>
              <a:r>
                <a:rPr lang="en-US" sz="1600" b="1" i="1"/>
                <a:t>phân số</a:t>
              </a:r>
              <a:r>
                <a:rPr lang="en-US" sz="1600" i="1"/>
                <a:t>.</a:t>
              </a:r>
              <a:endParaRPr lang="en-US" sz="1600"/>
            </a:p>
          </p:txBody>
        </p:sp>
        <p:grpSp>
          <p:nvGrpSpPr>
            <p:cNvPr id="355524" name="Group 32"/>
            <p:cNvGrpSpPr>
              <a:grpSpLocks/>
            </p:cNvGrpSpPr>
            <p:nvPr/>
          </p:nvGrpSpPr>
          <p:grpSpPr bwMode="auto">
            <a:xfrm>
              <a:off x="354" y="1497"/>
              <a:ext cx="320" cy="380"/>
              <a:chOff x="1818" y="1170"/>
              <a:chExt cx="320" cy="380"/>
            </a:xfrm>
          </p:grpSpPr>
          <p:sp>
            <p:nvSpPr>
              <p:cNvPr id="355525" name="Text Box 33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55526" name="Text Box 34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55527" name="Line 35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5410" name="Group 36"/>
          <p:cNvGrpSpPr>
            <a:grpSpLocks/>
          </p:cNvGrpSpPr>
          <p:nvPr/>
        </p:nvGrpSpPr>
        <p:grpSpPr bwMode="auto">
          <a:xfrm>
            <a:off x="1295400" y="1828800"/>
            <a:ext cx="4167188" cy="603250"/>
            <a:chOff x="6" y="1767"/>
            <a:chExt cx="2625" cy="380"/>
          </a:xfrm>
        </p:grpSpPr>
        <p:sp>
          <p:nvSpPr>
            <p:cNvPr id="355518" name="Text Box 37"/>
            <p:cNvSpPr txBox="1">
              <a:spLocks noChangeArrowheads="1"/>
            </p:cNvSpPr>
            <p:nvPr/>
          </p:nvSpPr>
          <p:spPr bwMode="auto">
            <a:xfrm>
              <a:off x="6" y="1827"/>
              <a:ext cx="26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Phân số     có </a:t>
              </a:r>
              <a:r>
                <a:rPr lang="en-US" sz="1600" b="1" i="1"/>
                <a:t>tử số </a:t>
              </a:r>
              <a:r>
                <a:rPr lang="en-US" sz="1600" b="1"/>
                <a:t>là 5, </a:t>
              </a:r>
              <a:r>
                <a:rPr lang="en-US" sz="1600" b="1" i="1"/>
                <a:t>mẫu số </a:t>
              </a:r>
              <a:r>
                <a:rPr lang="en-US" sz="1600" b="1"/>
                <a:t>là 6</a:t>
              </a:r>
              <a:r>
                <a:rPr lang="en-US" sz="1600" i="1"/>
                <a:t>.</a:t>
              </a:r>
              <a:endParaRPr lang="en-US" sz="1600"/>
            </a:p>
          </p:txBody>
        </p:sp>
        <p:grpSp>
          <p:nvGrpSpPr>
            <p:cNvPr id="355519" name="Group 38"/>
            <p:cNvGrpSpPr>
              <a:grpSpLocks/>
            </p:cNvGrpSpPr>
            <p:nvPr/>
          </p:nvGrpSpPr>
          <p:grpSpPr bwMode="auto">
            <a:xfrm>
              <a:off x="453" y="1767"/>
              <a:ext cx="320" cy="380"/>
              <a:chOff x="1818" y="1170"/>
              <a:chExt cx="320" cy="380"/>
            </a:xfrm>
          </p:grpSpPr>
          <p:sp>
            <p:nvSpPr>
              <p:cNvPr id="355520" name="Text Box 39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355521" name="Text Box 40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355522" name="Line 41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5411" name="Group 63"/>
          <p:cNvGrpSpPr>
            <a:grpSpLocks/>
          </p:cNvGrpSpPr>
          <p:nvPr/>
        </p:nvGrpSpPr>
        <p:grpSpPr bwMode="auto">
          <a:xfrm flipV="1">
            <a:off x="1981200" y="3962400"/>
            <a:ext cx="762000" cy="762000"/>
            <a:chOff x="2336" y="1797"/>
            <a:chExt cx="679" cy="677"/>
          </a:xfrm>
        </p:grpSpPr>
        <p:sp>
          <p:nvSpPr>
            <p:cNvPr id="355514" name="Rectangle 22"/>
            <p:cNvSpPr>
              <a:spLocks noChangeArrowheads="1"/>
            </p:cNvSpPr>
            <p:nvPr/>
          </p:nvSpPr>
          <p:spPr bwMode="auto">
            <a:xfrm>
              <a:off x="2336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55515" name="Rectangle 23"/>
            <p:cNvSpPr>
              <a:spLocks noChangeArrowheads="1"/>
            </p:cNvSpPr>
            <p:nvPr/>
          </p:nvSpPr>
          <p:spPr bwMode="auto">
            <a:xfrm>
              <a:off x="2675" y="1797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55516" name="Rectangle 24"/>
            <p:cNvSpPr>
              <a:spLocks noChangeArrowheads="1"/>
            </p:cNvSpPr>
            <p:nvPr/>
          </p:nvSpPr>
          <p:spPr bwMode="auto">
            <a:xfrm>
              <a:off x="2675" y="2134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55517" name="Rectangle 25"/>
            <p:cNvSpPr>
              <a:spLocks noChangeArrowheads="1"/>
            </p:cNvSpPr>
            <p:nvPr/>
          </p:nvSpPr>
          <p:spPr bwMode="auto">
            <a:xfrm>
              <a:off x="2336" y="213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355412" name="Group 64"/>
          <p:cNvGrpSpPr>
            <a:grpSpLocks/>
          </p:cNvGrpSpPr>
          <p:nvPr/>
        </p:nvGrpSpPr>
        <p:grpSpPr bwMode="auto">
          <a:xfrm>
            <a:off x="3429000" y="3962400"/>
            <a:ext cx="1295400" cy="762000"/>
            <a:chOff x="3643" y="1416"/>
            <a:chExt cx="1702" cy="1018"/>
          </a:xfrm>
        </p:grpSpPr>
        <p:sp>
          <p:nvSpPr>
            <p:cNvPr id="355507" name="Rectangle 27"/>
            <p:cNvSpPr>
              <a:spLocks noChangeArrowheads="1"/>
            </p:cNvSpPr>
            <p:nvPr/>
          </p:nvSpPr>
          <p:spPr bwMode="auto">
            <a:xfrm>
              <a:off x="3643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08" name="Rectangle 28"/>
            <p:cNvSpPr>
              <a:spLocks noChangeArrowheads="1"/>
            </p:cNvSpPr>
            <p:nvPr/>
          </p:nvSpPr>
          <p:spPr bwMode="auto">
            <a:xfrm>
              <a:off x="3986" y="1416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09" name="Rectangle 30"/>
            <p:cNvSpPr>
              <a:spLocks noChangeArrowheads="1"/>
            </p:cNvSpPr>
            <p:nvPr/>
          </p:nvSpPr>
          <p:spPr bwMode="auto">
            <a:xfrm>
              <a:off x="4328" y="1416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10" name="Rectangle 33"/>
            <p:cNvSpPr>
              <a:spLocks noChangeArrowheads="1"/>
            </p:cNvSpPr>
            <p:nvPr/>
          </p:nvSpPr>
          <p:spPr bwMode="auto">
            <a:xfrm>
              <a:off x="4327" y="1755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11" name="Rectangle 34"/>
            <p:cNvSpPr>
              <a:spLocks noChangeArrowheads="1"/>
            </p:cNvSpPr>
            <p:nvPr/>
          </p:nvSpPr>
          <p:spPr bwMode="auto">
            <a:xfrm>
              <a:off x="4327" y="2094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12" name="Rectangle 35"/>
            <p:cNvSpPr>
              <a:spLocks noChangeArrowheads="1"/>
            </p:cNvSpPr>
            <p:nvPr/>
          </p:nvSpPr>
          <p:spPr bwMode="auto">
            <a:xfrm>
              <a:off x="4665" y="2092"/>
              <a:ext cx="340" cy="34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13" name="Rectangle 36"/>
            <p:cNvSpPr>
              <a:spLocks noChangeArrowheads="1"/>
            </p:cNvSpPr>
            <p:nvPr/>
          </p:nvSpPr>
          <p:spPr bwMode="auto">
            <a:xfrm>
              <a:off x="5005" y="2092"/>
              <a:ext cx="340" cy="34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413" name="Group 55"/>
          <p:cNvGrpSpPr>
            <a:grpSpLocks/>
          </p:cNvGrpSpPr>
          <p:nvPr/>
        </p:nvGrpSpPr>
        <p:grpSpPr bwMode="auto">
          <a:xfrm>
            <a:off x="2667000" y="4191000"/>
            <a:ext cx="917575" cy="603250"/>
            <a:chOff x="1728" y="3324"/>
            <a:chExt cx="578" cy="380"/>
          </a:xfrm>
        </p:grpSpPr>
        <p:sp>
          <p:nvSpPr>
            <p:cNvPr id="355502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55503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380"/>
              <a:chOff x="1818" y="1170"/>
              <a:chExt cx="320" cy="380"/>
            </a:xfrm>
          </p:grpSpPr>
          <p:sp>
            <p:nvSpPr>
              <p:cNvPr id="355504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355505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355506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5414" name="Group 61"/>
          <p:cNvGrpSpPr>
            <a:grpSpLocks/>
          </p:cNvGrpSpPr>
          <p:nvPr/>
        </p:nvGrpSpPr>
        <p:grpSpPr bwMode="auto">
          <a:xfrm>
            <a:off x="4216400" y="3810000"/>
            <a:ext cx="889000" cy="603250"/>
            <a:chOff x="4914" y="1467"/>
            <a:chExt cx="560" cy="380"/>
          </a:xfrm>
        </p:grpSpPr>
        <p:sp>
          <p:nvSpPr>
            <p:cNvPr id="355497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55498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80"/>
              <a:chOff x="1818" y="1170"/>
              <a:chExt cx="320" cy="380"/>
            </a:xfrm>
          </p:grpSpPr>
          <p:sp>
            <p:nvSpPr>
              <p:cNvPr id="355499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355500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7</a:t>
                </a:r>
              </a:p>
            </p:txBody>
          </p:sp>
          <p:sp>
            <p:nvSpPr>
              <p:cNvPr id="355501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5415" name="Group 67"/>
          <p:cNvGrpSpPr>
            <a:grpSpLocks/>
          </p:cNvGrpSpPr>
          <p:nvPr/>
        </p:nvGrpSpPr>
        <p:grpSpPr bwMode="auto">
          <a:xfrm>
            <a:off x="136525" y="3962400"/>
            <a:ext cx="914400" cy="838200"/>
            <a:chOff x="1584" y="3204"/>
            <a:chExt cx="624" cy="588"/>
          </a:xfrm>
        </p:grpSpPr>
        <p:grpSp>
          <p:nvGrpSpPr>
            <p:cNvPr id="355493" name="Group 68"/>
            <p:cNvGrpSpPr>
              <a:grpSpLocks/>
            </p:cNvGrpSpPr>
            <p:nvPr/>
          </p:nvGrpSpPr>
          <p:grpSpPr bwMode="auto">
            <a:xfrm>
              <a:off x="1584" y="3204"/>
              <a:ext cx="624" cy="588"/>
              <a:chOff x="338" y="1614"/>
              <a:chExt cx="864" cy="864"/>
            </a:xfrm>
          </p:grpSpPr>
          <p:sp>
            <p:nvSpPr>
              <p:cNvPr id="355495" name="Oval 65"/>
              <p:cNvSpPr>
                <a:spLocks noChangeArrowheads="1"/>
              </p:cNvSpPr>
              <p:nvPr/>
            </p:nvSpPr>
            <p:spPr bwMode="auto">
              <a:xfrm>
                <a:off x="338" y="1614"/>
                <a:ext cx="864" cy="86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96" name="Line 66"/>
              <p:cNvSpPr>
                <a:spLocks noChangeShapeType="1"/>
              </p:cNvSpPr>
              <p:nvPr/>
            </p:nvSpPr>
            <p:spPr bwMode="auto">
              <a:xfrm>
                <a:off x="771" y="1616"/>
                <a:ext cx="0" cy="86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5494" name="AutoShape 71"/>
            <p:cNvSpPr>
              <a:spLocks noChangeArrowheads="1"/>
            </p:cNvSpPr>
            <p:nvPr/>
          </p:nvSpPr>
          <p:spPr bwMode="auto">
            <a:xfrm rot="-5400000">
              <a:off x="1602" y="3201"/>
              <a:ext cx="582" cy="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36" y="10800"/>
                  </a:moveTo>
                  <a:cubicBezTo>
                    <a:pt x="9736" y="10212"/>
                    <a:pt x="10212" y="9736"/>
                    <a:pt x="10800" y="9736"/>
                  </a:cubicBezTo>
                  <a:cubicBezTo>
                    <a:pt x="11387" y="9735"/>
                    <a:pt x="11863" y="10212"/>
                    <a:pt x="11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416" name="Group 72"/>
          <p:cNvGrpSpPr>
            <a:grpSpLocks/>
          </p:cNvGrpSpPr>
          <p:nvPr/>
        </p:nvGrpSpPr>
        <p:grpSpPr bwMode="auto">
          <a:xfrm>
            <a:off x="974725" y="4191000"/>
            <a:ext cx="854075" cy="603250"/>
            <a:chOff x="828" y="3582"/>
            <a:chExt cx="535" cy="380"/>
          </a:xfrm>
        </p:grpSpPr>
        <p:sp>
          <p:nvSpPr>
            <p:cNvPr id="355488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Viết:</a:t>
              </a:r>
            </a:p>
          </p:txBody>
        </p:sp>
        <p:grpSp>
          <p:nvGrpSpPr>
            <p:cNvPr id="355489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380"/>
              <a:chOff x="1818" y="1170"/>
              <a:chExt cx="320" cy="380"/>
            </a:xfrm>
          </p:grpSpPr>
          <p:sp>
            <p:nvSpPr>
              <p:cNvPr id="355490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</a:t>
                </a:r>
              </a:p>
            </p:txBody>
          </p:sp>
          <p:sp>
            <p:nvSpPr>
              <p:cNvPr id="355491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2</a:t>
                </a:r>
              </a:p>
            </p:txBody>
          </p:sp>
          <p:sp>
            <p:nvSpPr>
              <p:cNvPr id="355492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5417" name="Line 103"/>
          <p:cNvSpPr>
            <a:spLocks noChangeShapeType="1"/>
          </p:cNvSpPr>
          <p:nvPr/>
        </p:nvSpPr>
        <p:spPr bwMode="auto">
          <a:xfrm>
            <a:off x="5029200" y="990600"/>
            <a:ext cx="0" cy="586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418" name="Text Box 105"/>
          <p:cNvSpPr txBox="1">
            <a:spLocks noChangeArrowheads="1"/>
          </p:cNvSpPr>
          <p:nvPr/>
        </p:nvSpPr>
        <p:spPr bwMode="auto">
          <a:xfrm>
            <a:off x="2057400" y="0"/>
            <a:ext cx="594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08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149573" name="Text Box 106"/>
          <p:cNvSpPr txBox="1">
            <a:spLocks noChangeArrowheads="1"/>
          </p:cNvSpPr>
          <p:nvPr/>
        </p:nvSpPr>
        <p:spPr bwMode="auto">
          <a:xfrm>
            <a:off x="1524000" y="381000"/>
            <a:ext cx="146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Toán</a:t>
            </a:r>
          </a:p>
        </p:txBody>
      </p:sp>
      <p:sp>
        <p:nvSpPr>
          <p:cNvPr id="355420" name="WordArt 11"/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16383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tamp"/>
              </a:rPr>
              <a:t>ph©n sè</a:t>
            </a:r>
          </a:p>
        </p:txBody>
      </p:sp>
      <p:pic>
        <p:nvPicPr>
          <p:cNvPr id="355421" name="Picture 22" descr="1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5422" name="Group 72"/>
          <p:cNvGrpSpPr>
            <a:grpSpLocks/>
          </p:cNvGrpSpPr>
          <p:nvPr/>
        </p:nvGrpSpPr>
        <p:grpSpPr bwMode="auto">
          <a:xfrm>
            <a:off x="152400" y="5105400"/>
            <a:ext cx="5181600" cy="722313"/>
            <a:chOff x="-192" y="3696"/>
            <a:chExt cx="3264" cy="455"/>
          </a:xfrm>
        </p:grpSpPr>
        <p:sp>
          <p:nvSpPr>
            <p:cNvPr id="355487" name="Text Box 81"/>
            <p:cNvSpPr txBox="1">
              <a:spLocks noChangeArrowheads="1"/>
            </p:cNvSpPr>
            <p:nvPr/>
          </p:nvSpPr>
          <p:spPr bwMode="auto">
            <a:xfrm>
              <a:off x="-192" y="3792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/>
                <a:t>c)</a:t>
              </a:r>
              <a:r>
                <a:rPr lang="en-US"/>
                <a:t> </a:t>
              </a:r>
              <a:r>
                <a:rPr lang="en-US" i="1"/>
                <a:t>Nhận xét:                        </a:t>
              </a:r>
              <a:r>
                <a:rPr lang="en-US"/>
                <a:t>:là những</a:t>
              </a:r>
              <a:r>
                <a:rPr lang="en-US" b="1" i="1"/>
                <a:t> </a:t>
              </a:r>
              <a:r>
                <a:rPr lang="en-US" b="1"/>
                <a:t>phân số.</a:t>
              </a:r>
            </a:p>
          </p:txBody>
        </p:sp>
        <p:graphicFrame>
          <p:nvGraphicFramePr>
            <p:cNvPr id="36880" name="Object 73">
              <a:hlinkClick r:id="rId6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672" y="3696"/>
            <a:ext cx="949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414" name="Equation" r:id="rId7" imgW="634680" imgH="393480" progId="Equation.3">
                    <p:embed/>
                  </p:oleObj>
                </mc:Choice>
                <mc:Fallback>
                  <p:oleObj name="Equation" r:id="rId7" imgW="634680" imgH="39348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96"/>
                          <a:ext cx="949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5423" name="Text Box 79"/>
          <p:cNvSpPr txBox="1">
            <a:spLocks noChangeArrowheads="1"/>
          </p:cNvSpPr>
          <p:nvPr/>
        </p:nvSpPr>
        <p:spPr bwMode="auto">
          <a:xfrm>
            <a:off x="3505200" y="4800600"/>
            <a:ext cx="12192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Ba phần tư</a:t>
            </a:r>
          </a:p>
        </p:txBody>
      </p:sp>
      <p:sp>
        <p:nvSpPr>
          <p:cNvPr id="355424" name="Text Box 78"/>
          <p:cNvSpPr txBox="1">
            <a:spLocks noChangeArrowheads="1"/>
          </p:cNvSpPr>
          <p:nvPr/>
        </p:nvSpPr>
        <p:spPr bwMode="auto">
          <a:xfrm>
            <a:off x="136525" y="4835525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Một phần hai</a:t>
            </a:r>
          </a:p>
        </p:txBody>
      </p:sp>
      <p:sp>
        <p:nvSpPr>
          <p:cNvPr id="355425" name="Text Box 80"/>
          <p:cNvSpPr txBox="1">
            <a:spLocks noChangeArrowheads="1"/>
          </p:cNvSpPr>
          <p:nvPr/>
        </p:nvSpPr>
        <p:spPr bwMode="auto">
          <a:xfrm>
            <a:off x="1828800" y="4800600"/>
            <a:ext cx="1524000" cy="3460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 Bốn phần bảy</a:t>
            </a:r>
          </a:p>
        </p:txBody>
      </p:sp>
      <p:sp>
        <p:nvSpPr>
          <p:cNvPr id="355426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Bài 1</a:t>
            </a:r>
            <a:r>
              <a:rPr lang="en-US" sz="2000" b="1"/>
              <a:t>:</a:t>
            </a:r>
          </a:p>
        </p:txBody>
      </p:sp>
      <p:sp>
        <p:nvSpPr>
          <p:cNvPr id="5140" name="TextBox 24"/>
          <p:cNvSpPr txBox="1">
            <a:spLocks noChangeArrowheads="1"/>
          </p:cNvSpPr>
          <p:nvPr/>
        </p:nvSpPr>
        <p:spPr bwMode="auto">
          <a:xfrm>
            <a:off x="5105400" y="1751013"/>
            <a:ext cx="3733800" cy="915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a) Viết rồi đọc phân số chỉ phần đã tô màu trong mỗi hình dưới đây. 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81600" y="2835275"/>
            <a:ext cx="1066800" cy="533400"/>
            <a:chOff x="476" y="2205"/>
            <a:chExt cx="2495" cy="1044"/>
          </a:xfrm>
        </p:grpSpPr>
        <p:sp>
          <p:nvSpPr>
            <p:cNvPr id="355482" name="Rectangle 44"/>
            <p:cNvSpPr>
              <a:spLocks noChangeArrowheads="1"/>
            </p:cNvSpPr>
            <p:nvPr/>
          </p:nvSpPr>
          <p:spPr bwMode="auto">
            <a:xfrm>
              <a:off x="476" y="2205"/>
              <a:ext cx="499" cy="1044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3" name="Rectangle 45"/>
            <p:cNvSpPr>
              <a:spLocks noChangeArrowheads="1"/>
            </p:cNvSpPr>
            <p:nvPr/>
          </p:nvSpPr>
          <p:spPr bwMode="auto">
            <a:xfrm>
              <a:off x="975" y="2205"/>
              <a:ext cx="499" cy="1044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4" name="Rectangle 46"/>
            <p:cNvSpPr>
              <a:spLocks noChangeArrowheads="1"/>
            </p:cNvSpPr>
            <p:nvPr/>
          </p:nvSpPr>
          <p:spPr bwMode="auto">
            <a:xfrm>
              <a:off x="1474" y="2205"/>
              <a:ext cx="499" cy="10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5" name="Rectangle 47"/>
            <p:cNvSpPr>
              <a:spLocks noChangeArrowheads="1"/>
            </p:cNvSpPr>
            <p:nvPr/>
          </p:nvSpPr>
          <p:spPr bwMode="auto">
            <a:xfrm>
              <a:off x="1973" y="2205"/>
              <a:ext cx="499" cy="10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6" name="Rectangle 48"/>
            <p:cNvSpPr>
              <a:spLocks noChangeArrowheads="1"/>
            </p:cNvSpPr>
            <p:nvPr/>
          </p:nvSpPr>
          <p:spPr bwMode="auto">
            <a:xfrm>
              <a:off x="2472" y="2205"/>
              <a:ext cx="499" cy="10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8077200" y="2835275"/>
            <a:ext cx="685800" cy="622300"/>
            <a:chOff x="4032" y="2880"/>
            <a:chExt cx="1088" cy="816"/>
          </a:xfrm>
        </p:grpSpPr>
        <p:grpSp>
          <p:nvGrpSpPr>
            <p:cNvPr id="355477" name="Group 56"/>
            <p:cNvGrpSpPr>
              <a:grpSpLocks/>
            </p:cNvGrpSpPr>
            <p:nvPr/>
          </p:nvGrpSpPr>
          <p:grpSpPr bwMode="auto">
            <a:xfrm>
              <a:off x="4032" y="2880"/>
              <a:ext cx="1088" cy="816"/>
              <a:chOff x="4151" y="1842"/>
              <a:chExt cx="1088" cy="816"/>
            </a:xfrm>
          </p:grpSpPr>
          <p:sp>
            <p:nvSpPr>
              <p:cNvPr id="355479" name="AutoShape 51"/>
              <p:cNvSpPr>
                <a:spLocks noChangeArrowheads="1"/>
              </p:cNvSpPr>
              <p:nvPr/>
            </p:nvSpPr>
            <p:spPr bwMode="auto">
              <a:xfrm>
                <a:off x="4423" y="1842"/>
                <a:ext cx="544" cy="408"/>
              </a:xfrm>
              <a:prstGeom prst="flowChartExtract">
                <a:avLst/>
              </a:prstGeom>
              <a:solidFill>
                <a:srgbClr val="3399FF"/>
              </a:solidFill>
              <a:ln w="1905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0" name="AutoShape 52"/>
              <p:cNvSpPr>
                <a:spLocks noChangeArrowheads="1"/>
              </p:cNvSpPr>
              <p:nvPr/>
            </p:nvSpPr>
            <p:spPr bwMode="auto">
              <a:xfrm>
                <a:off x="4151" y="2250"/>
                <a:ext cx="544" cy="408"/>
              </a:xfrm>
              <a:prstGeom prst="flowChartExtract">
                <a:avLst/>
              </a:prstGeom>
              <a:solidFill>
                <a:srgbClr val="3399FF"/>
              </a:solidFill>
              <a:ln w="1905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1" name="AutoShape 53"/>
              <p:cNvSpPr>
                <a:spLocks noChangeArrowheads="1"/>
              </p:cNvSpPr>
              <p:nvPr/>
            </p:nvSpPr>
            <p:spPr bwMode="auto">
              <a:xfrm>
                <a:off x="4695" y="2250"/>
                <a:ext cx="544" cy="408"/>
              </a:xfrm>
              <a:prstGeom prst="flowChartExtract">
                <a:avLst/>
              </a:prstGeom>
              <a:solidFill>
                <a:srgbClr val="3399FF"/>
              </a:solidFill>
              <a:ln w="1905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478" name="AutoShape 91"/>
            <p:cNvSpPr>
              <a:spLocks noChangeArrowheads="1"/>
            </p:cNvSpPr>
            <p:nvPr/>
          </p:nvSpPr>
          <p:spPr bwMode="auto">
            <a:xfrm rot="10800000">
              <a:off x="4320" y="3296"/>
              <a:ext cx="512" cy="400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355430" name="Line 97"/>
          <p:cNvSpPr>
            <a:spLocks noChangeShapeType="1"/>
          </p:cNvSpPr>
          <p:nvPr/>
        </p:nvSpPr>
        <p:spPr bwMode="auto">
          <a:xfrm flipH="1">
            <a:off x="5410200" y="6553200"/>
            <a:ext cx="67627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0" name="Rectangle 5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7675" y="3476625"/>
            <a:ext cx="306388" cy="228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2" name="Rectangle 6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3505200"/>
            <a:ext cx="309563" cy="228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3" name="Rectangle 6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3505200"/>
            <a:ext cx="309563" cy="2159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49606" name="Group 102"/>
          <p:cNvGrpSpPr>
            <a:grpSpLocks/>
          </p:cNvGrpSpPr>
          <p:nvPr/>
        </p:nvGrpSpPr>
        <p:grpSpPr bwMode="auto">
          <a:xfrm>
            <a:off x="5257800" y="4418013"/>
            <a:ext cx="1143000" cy="381000"/>
            <a:chOff x="3000" y="2784"/>
            <a:chExt cx="936" cy="400"/>
          </a:xfrm>
        </p:grpSpPr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000" y="2784"/>
              <a:ext cx="144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3200" y="2784"/>
              <a:ext cx="144" cy="167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400" y="2784"/>
              <a:ext cx="143" cy="167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601" y="2784"/>
              <a:ext cx="143" cy="167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792" y="2784"/>
              <a:ext cx="144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000" y="3017"/>
              <a:ext cx="144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3200" y="3017"/>
              <a:ext cx="144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3400" y="3017"/>
              <a:ext cx="143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3601" y="3017"/>
              <a:ext cx="143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3792" y="3017"/>
              <a:ext cx="144" cy="167"/>
            </a:xfrm>
            <a:prstGeom prst="ellipse">
              <a:avLst/>
            </a:prstGeom>
            <a:solidFill>
              <a:srgbClr val="3333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9" name="Rectangle 78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951413"/>
            <a:ext cx="317500" cy="230187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0" name="Rectangle 10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4951413"/>
            <a:ext cx="317500" cy="228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49624" name="Group 120"/>
          <p:cNvGrpSpPr>
            <a:grpSpLocks/>
          </p:cNvGrpSpPr>
          <p:nvPr/>
        </p:nvGrpSpPr>
        <p:grpSpPr bwMode="auto">
          <a:xfrm>
            <a:off x="7620000" y="4189413"/>
            <a:ext cx="1219200" cy="609600"/>
            <a:chOff x="4581" y="3482"/>
            <a:chExt cx="987" cy="502"/>
          </a:xfrm>
        </p:grpSpPr>
        <p:sp>
          <p:nvSpPr>
            <p:cNvPr id="355460" name="AutoShape 72"/>
            <p:cNvSpPr>
              <a:spLocks noChangeArrowheads="1"/>
            </p:cNvSpPr>
            <p:nvPr/>
          </p:nvSpPr>
          <p:spPr bwMode="auto">
            <a:xfrm>
              <a:off x="4581" y="3482"/>
              <a:ext cx="245" cy="287"/>
            </a:xfrm>
            <a:custGeom>
              <a:avLst/>
              <a:gdLst>
                <a:gd name="T0" fmla="*/ 0 w 852"/>
                <a:gd name="T1" fmla="*/ 0 h 1136"/>
                <a:gd name="T2" fmla="*/ 0 w 852"/>
                <a:gd name="T3" fmla="*/ 0 h 1136"/>
                <a:gd name="T4" fmla="*/ 0 w 852"/>
                <a:gd name="T5" fmla="*/ 0 h 1136"/>
                <a:gd name="T6" fmla="*/ 0 w 852"/>
                <a:gd name="T7" fmla="*/ 0 h 1136"/>
                <a:gd name="T8" fmla="*/ 0 w 852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4 w 852"/>
                <a:gd name="T16" fmla="*/ 435 h 1136"/>
                <a:gd name="T17" fmla="*/ 588 w 852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1136">
                  <a:moveTo>
                    <a:pt x="0" y="434"/>
                  </a:moveTo>
                  <a:lnTo>
                    <a:pt x="325" y="434"/>
                  </a:lnTo>
                  <a:lnTo>
                    <a:pt x="426" y="0"/>
                  </a:lnTo>
                  <a:lnTo>
                    <a:pt x="527" y="434"/>
                  </a:lnTo>
                  <a:lnTo>
                    <a:pt x="852" y="434"/>
                  </a:lnTo>
                  <a:lnTo>
                    <a:pt x="589" y="702"/>
                  </a:lnTo>
                  <a:lnTo>
                    <a:pt x="689" y="1136"/>
                  </a:lnTo>
                  <a:lnTo>
                    <a:pt x="426" y="868"/>
                  </a:lnTo>
                  <a:lnTo>
                    <a:pt x="163" y="1136"/>
                  </a:lnTo>
                  <a:lnTo>
                    <a:pt x="263" y="70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1" name="AutoShape 73"/>
            <p:cNvSpPr>
              <a:spLocks noChangeArrowheads="1"/>
            </p:cNvSpPr>
            <p:nvPr/>
          </p:nvSpPr>
          <p:spPr bwMode="auto">
            <a:xfrm>
              <a:off x="4830" y="3482"/>
              <a:ext cx="246" cy="287"/>
            </a:xfrm>
            <a:custGeom>
              <a:avLst/>
              <a:gdLst>
                <a:gd name="T0" fmla="*/ 0 w 852"/>
                <a:gd name="T1" fmla="*/ 0 h 1136"/>
                <a:gd name="T2" fmla="*/ 0 w 852"/>
                <a:gd name="T3" fmla="*/ 0 h 1136"/>
                <a:gd name="T4" fmla="*/ 0 w 852"/>
                <a:gd name="T5" fmla="*/ 0 h 1136"/>
                <a:gd name="T6" fmla="*/ 0 w 852"/>
                <a:gd name="T7" fmla="*/ 0 h 1136"/>
                <a:gd name="T8" fmla="*/ 0 w 852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3 w 852"/>
                <a:gd name="T16" fmla="*/ 435 h 1136"/>
                <a:gd name="T17" fmla="*/ 589 w 852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1136">
                  <a:moveTo>
                    <a:pt x="0" y="434"/>
                  </a:moveTo>
                  <a:lnTo>
                    <a:pt x="325" y="434"/>
                  </a:lnTo>
                  <a:lnTo>
                    <a:pt x="426" y="0"/>
                  </a:lnTo>
                  <a:lnTo>
                    <a:pt x="527" y="434"/>
                  </a:lnTo>
                  <a:lnTo>
                    <a:pt x="852" y="434"/>
                  </a:lnTo>
                  <a:lnTo>
                    <a:pt x="589" y="702"/>
                  </a:lnTo>
                  <a:lnTo>
                    <a:pt x="689" y="1136"/>
                  </a:lnTo>
                  <a:lnTo>
                    <a:pt x="426" y="868"/>
                  </a:lnTo>
                  <a:lnTo>
                    <a:pt x="163" y="1136"/>
                  </a:lnTo>
                  <a:lnTo>
                    <a:pt x="263" y="702"/>
                  </a:ln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2" name="AutoShape 74"/>
            <p:cNvSpPr>
              <a:spLocks noChangeArrowheads="1"/>
            </p:cNvSpPr>
            <p:nvPr/>
          </p:nvSpPr>
          <p:spPr bwMode="auto">
            <a:xfrm>
              <a:off x="4699" y="3697"/>
              <a:ext cx="245" cy="287"/>
            </a:xfrm>
            <a:custGeom>
              <a:avLst/>
              <a:gdLst>
                <a:gd name="T0" fmla="*/ 0 w 852"/>
                <a:gd name="T1" fmla="*/ 0 h 1136"/>
                <a:gd name="T2" fmla="*/ 0 w 852"/>
                <a:gd name="T3" fmla="*/ 0 h 1136"/>
                <a:gd name="T4" fmla="*/ 0 w 852"/>
                <a:gd name="T5" fmla="*/ 0 h 1136"/>
                <a:gd name="T6" fmla="*/ 0 w 852"/>
                <a:gd name="T7" fmla="*/ 0 h 1136"/>
                <a:gd name="T8" fmla="*/ 0 w 852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4 w 852"/>
                <a:gd name="T16" fmla="*/ 435 h 1136"/>
                <a:gd name="T17" fmla="*/ 588 w 852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1136">
                  <a:moveTo>
                    <a:pt x="0" y="434"/>
                  </a:moveTo>
                  <a:lnTo>
                    <a:pt x="325" y="434"/>
                  </a:lnTo>
                  <a:lnTo>
                    <a:pt x="426" y="0"/>
                  </a:lnTo>
                  <a:lnTo>
                    <a:pt x="527" y="434"/>
                  </a:lnTo>
                  <a:lnTo>
                    <a:pt x="852" y="434"/>
                  </a:lnTo>
                  <a:lnTo>
                    <a:pt x="589" y="702"/>
                  </a:lnTo>
                  <a:lnTo>
                    <a:pt x="689" y="1136"/>
                  </a:lnTo>
                  <a:lnTo>
                    <a:pt x="426" y="868"/>
                  </a:lnTo>
                  <a:lnTo>
                    <a:pt x="163" y="1136"/>
                  </a:lnTo>
                  <a:lnTo>
                    <a:pt x="263" y="702"/>
                  </a:ln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3" name="AutoShape 75"/>
            <p:cNvSpPr>
              <a:spLocks noChangeArrowheads="1"/>
            </p:cNvSpPr>
            <p:nvPr/>
          </p:nvSpPr>
          <p:spPr bwMode="auto">
            <a:xfrm>
              <a:off x="4951" y="3697"/>
              <a:ext cx="245" cy="287"/>
            </a:xfrm>
            <a:custGeom>
              <a:avLst/>
              <a:gdLst>
                <a:gd name="T0" fmla="*/ 0 w 852"/>
                <a:gd name="T1" fmla="*/ 0 h 1136"/>
                <a:gd name="T2" fmla="*/ 0 w 852"/>
                <a:gd name="T3" fmla="*/ 0 h 1136"/>
                <a:gd name="T4" fmla="*/ 0 w 852"/>
                <a:gd name="T5" fmla="*/ 0 h 1136"/>
                <a:gd name="T6" fmla="*/ 0 w 852"/>
                <a:gd name="T7" fmla="*/ 0 h 1136"/>
                <a:gd name="T8" fmla="*/ 0 w 852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4 w 852"/>
                <a:gd name="T16" fmla="*/ 435 h 1136"/>
                <a:gd name="T17" fmla="*/ 588 w 852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1136">
                  <a:moveTo>
                    <a:pt x="0" y="434"/>
                  </a:moveTo>
                  <a:lnTo>
                    <a:pt x="325" y="434"/>
                  </a:lnTo>
                  <a:lnTo>
                    <a:pt x="426" y="0"/>
                  </a:lnTo>
                  <a:lnTo>
                    <a:pt x="527" y="434"/>
                  </a:lnTo>
                  <a:lnTo>
                    <a:pt x="852" y="434"/>
                  </a:lnTo>
                  <a:lnTo>
                    <a:pt x="589" y="702"/>
                  </a:lnTo>
                  <a:lnTo>
                    <a:pt x="689" y="1136"/>
                  </a:lnTo>
                  <a:lnTo>
                    <a:pt x="426" y="868"/>
                  </a:lnTo>
                  <a:lnTo>
                    <a:pt x="163" y="1136"/>
                  </a:lnTo>
                  <a:lnTo>
                    <a:pt x="263" y="702"/>
                  </a:ln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4" name="AutoShape 76"/>
            <p:cNvSpPr>
              <a:spLocks noChangeArrowheads="1"/>
            </p:cNvSpPr>
            <p:nvPr/>
          </p:nvSpPr>
          <p:spPr bwMode="auto">
            <a:xfrm>
              <a:off x="5078" y="3482"/>
              <a:ext cx="245" cy="287"/>
            </a:xfrm>
            <a:custGeom>
              <a:avLst/>
              <a:gdLst>
                <a:gd name="T0" fmla="*/ 0 w 849"/>
                <a:gd name="T1" fmla="*/ 0 h 1136"/>
                <a:gd name="T2" fmla="*/ 0 w 849"/>
                <a:gd name="T3" fmla="*/ 0 h 1136"/>
                <a:gd name="T4" fmla="*/ 0 w 849"/>
                <a:gd name="T5" fmla="*/ 0 h 1136"/>
                <a:gd name="T6" fmla="*/ 0 w 849"/>
                <a:gd name="T7" fmla="*/ 0 h 1136"/>
                <a:gd name="T8" fmla="*/ 0 w 849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3 w 849"/>
                <a:gd name="T16" fmla="*/ 435 h 1136"/>
                <a:gd name="T17" fmla="*/ 586 w 849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1136">
                  <a:moveTo>
                    <a:pt x="0" y="434"/>
                  </a:moveTo>
                  <a:lnTo>
                    <a:pt x="324" y="434"/>
                  </a:lnTo>
                  <a:lnTo>
                    <a:pt x="425" y="0"/>
                  </a:lnTo>
                  <a:lnTo>
                    <a:pt x="525" y="434"/>
                  </a:lnTo>
                  <a:lnTo>
                    <a:pt x="849" y="434"/>
                  </a:lnTo>
                  <a:lnTo>
                    <a:pt x="587" y="702"/>
                  </a:lnTo>
                  <a:lnTo>
                    <a:pt x="687" y="1136"/>
                  </a:lnTo>
                  <a:lnTo>
                    <a:pt x="425" y="868"/>
                  </a:lnTo>
                  <a:lnTo>
                    <a:pt x="162" y="1136"/>
                  </a:lnTo>
                  <a:lnTo>
                    <a:pt x="262" y="70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5" name="AutoShape 77"/>
            <p:cNvSpPr>
              <a:spLocks noChangeArrowheads="1"/>
            </p:cNvSpPr>
            <p:nvPr/>
          </p:nvSpPr>
          <p:spPr bwMode="auto">
            <a:xfrm>
              <a:off x="5200" y="3697"/>
              <a:ext cx="244" cy="287"/>
            </a:xfrm>
            <a:custGeom>
              <a:avLst/>
              <a:gdLst>
                <a:gd name="T0" fmla="*/ 0 w 849"/>
                <a:gd name="T1" fmla="*/ 0 h 1136"/>
                <a:gd name="T2" fmla="*/ 0 w 849"/>
                <a:gd name="T3" fmla="*/ 0 h 1136"/>
                <a:gd name="T4" fmla="*/ 0 w 849"/>
                <a:gd name="T5" fmla="*/ 0 h 1136"/>
                <a:gd name="T6" fmla="*/ 0 w 849"/>
                <a:gd name="T7" fmla="*/ 0 h 1136"/>
                <a:gd name="T8" fmla="*/ 0 w 849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1 w 849"/>
                <a:gd name="T16" fmla="*/ 435 h 1136"/>
                <a:gd name="T17" fmla="*/ 588 w 849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1136">
                  <a:moveTo>
                    <a:pt x="0" y="434"/>
                  </a:moveTo>
                  <a:lnTo>
                    <a:pt x="324" y="434"/>
                  </a:lnTo>
                  <a:lnTo>
                    <a:pt x="425" y="0"/>
                  </a:lnTo>
                  <a:lnTo>
                    <a:pt x="525" y="434"/>
                  </a:lnTo>
                  <a:lnTo>
                    <a:pt x="849" y="434"/>
                  </a:lnTo>
                  <a:lnTo>
                    <a:pt x="587" y="702"/>
                  </a:lnTo>
                  <a:lnTo>
                    <a:pt x="687" y="1136"/>
                  </a:lnTo>
                  <a:lnTo>
                    <a:pt x="425" y="868"/>
                  </a:lnTo>
                  <a:lnTo>
                    <a:pt x="162" y="1136"/>
                  </a:lnTo>
                  <a:lnTo>
                    <a:pt x="262" y="70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6" name="AutoShape 78"/>
            <p:cNvSpPr>
              <a:spLocks noChangeArrowheads="1"/>
            </p:cNvSpPr>
            <p:nvPr/>
          </p:nvSpPr>
          <p:spPr bwMode="auto">
            <a:xfrm>
              <a:off x="5323" y="3482"/>
              <a:ext cx="245" cy="287"/>
            </a:xfrm>
            <a:custGeom>
              <a:avLst/>
              <a:gdLst>
                <a:gd name="T0" fmla="*/ 0 w 852"/>
                <a:gd name="T1" fmla="*/ 0 h 1136"/>
                <a:gd name="T2" fmla="*/ 0 w 852"/>
                <a:gd name="T3" fmla="*/ 0 h 1136"/>
                <a:gd name="T4" fmla="*/ 0 w 852"/>
                <a:gd name="T5" fmla="*/ 0 h 1136"/>
                <a:gd name="T6" fmla="*/ 0 w 852"/>
                <a:gd name="T7" fmla="*/ 0 h 1136"/>
                <a:gd name="T8" fmla="*/ 0 w 852"/>
                <a:gd name="T9" fmla="*/ 0 h 11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64 w 852"/>
                <a:gd name="T16" fmla="*/ 435 h 1136"/>
                <a:gd name="T17" fmla="*/ 588 w 852"/>
                <a:gd name="T18" fmla="*/ 867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1136">
                  <a:moveTo>
                    <a:pt x="0" y="434"/>
                  </a:moveTo>
                  <a:lnTo>
                    <a:pt x="325" y="434"/>
                  </a:lnTo>
                  <a:lnTo>
                    <a:pt x="426" y="0"/>
                  </a:lnTo>
                  <a:lnTo>
                    <a:pt x="527" y="434"/>
                  </a:lnTo>
                  <a:lnTo>
                    <a:pt x="852" y="434"/>
                  </a:lnTo>
                  <a:lnTo>
                    <a:pt x="589" y="702"/>
                  </a:lnTo>
                  <a:lnTo>
                    <a:pt x="689" y="1136"/>
                  </a:lnTo>
                  <a:lnTo>
                    <a:pt x="426" y="868"/>
                  </a:lnTo>
                  <a:lnTo>
                    <a:pt x="163" y="1136"/>
                  </a:lnTo>
                  <a:lnTo>
                    <a:pt x="263" y="70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" name="Rectangle 10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4951413"/>
            <a:ext cx="339725" cy="228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49633" name="Group 129"/>
          <p:cNvGrpSpPr>
            <a:grpSpLocks/>
          </p:cNvGrpSpPr>
          <p:nvPr/>
        </p:nvGrpSpPr>
        <p:grpSpPr bwMode="auto">
          <a:xfrm>
            <a:off x="7543800" y="457200"/>
            <a:ext cx="1179513" cy="1219200"/>
            <a:chOff x="214" y="2886"/>
            <a:chExt cx="443" cy="1264"/>
          </a:xfrm>
        </p:grpSpPr>
        <p:pic>
          <p:nvPicPr>
            <p:cNvPr id="355458" name="Picture 12" descr="qustionmed_w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3" y="2886"/>
              <a:ext cx="12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459" name="Picture 131" descr="nhomdoi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4" y="3748"/>
              <a:ext cx="44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637" name="Rectangle 133"/>
          <p:cNvSpPr>
            <a:spLocks noChangeArrowheads="1"/>
          </p:cNvSpPr>
          <p:nvPr/>
        </p:nvSpPr>
        <p:spPr bwMode="auto">
          <a:xfrm>
            <a:off x="5334000" y="5410200"/>
            <a:ext cx="3505200" cy="915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b) Trong mỗi phân số đó, mẫu số cho biết gì, tử số cho biết gì ? </a:t>
            </a:r>
          </a:p>
        </p:txBody>
      </p:sp>
      <p:sp>
        <p:nvSpPr>
          <p:cNvPr id="355442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20574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2. Luyện tập </a:t>
            </a:r>
          </a:p>
        </p:txBody>
      </p:sp>
      <p:sp>
        <p:nvSpPr>
          <p:cNvPr id="355443" name="Text Box 102"/>
          <p:cNvSpPr txBox="1">
            <a:spLocks noChangeArrowheads="1"/>
          </p:cNvSpPr>
          <p:nvPr/>
        </p:nvSpPr>
        <p:spPr bwMode="auto">
          <a:xfrm>
            <a:off x="76200" y="5715000"/>
            <a:ext cx="502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   Mỗi phân số có tử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và mẫu số. Tử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là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tự nhiên viết trên gạch ngang. Mẫu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là số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tự nhiên khác 0 viết dưới gạch ngang.</a:t>
            </a:r>
          </a:p>
        </p:txBody>
      </p:sp>
      <p:sp>
        <p:nvSpPr>
          <p:cNvPr id="149762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105400" y="914400"/>
            <a:ext cx="3276600" cy="4064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2. </a:t>
            </a:r>
            <a:r>
              <a:rPr lang="en-US" b="1">
                <a:solidFill>
                  <a:srgbClr val="FFFF99"/>
                </a:solidFill>
              </a:rPr>
              <a:t>Luyện tập - Thực hành.</a:t>
            </a:r>
          </a:p>
        </p:txBody>
      </p:sp>
      <p:pic>
        <p:nvPicPr>
          <p:cNvPr id="5" name="Rectangle 10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4951413"/>
            <a:ext cx="339725" cy="228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355557" name="Group 229"/>
          <p:cNvGrpSpPr>
            <a:grpSpLocks/>
          </p:cNvGrpSpPr>
          <p:nvPr/>
        </p:nvGrpSpPr>
        <p:grpSpPr bwMode="auto">
          <a:xfrm>
            <a:off x="6648450" y="4113213"/>
            <a:ext cx="742950" cy="660400"/>
            <a:chOff x="3360" y="3504"/>
            <a:chExt cx="468" cy="416"/>
          </a:xfrm>
        </p:grpSpPr>
        <p:sp>
          <p:nvSpPr>
            <p:cNvPr id="92" name="Hexagon 91"/>
            <p:cNvSpPr>
              <a:spLocks noChangeArrowheads="1"/>
            </p:cNvSpPr>
            <p:nvPr/>
          </p:nvSpPr>
          <p:spPr bwMode="auto">
            <a:xfrm>
              <a:off x="3360" y="3504"/>
              <a:ext cx="468" cy="404"/>
            </a:xfrm>
            <a:prstGeom prst="hexagon">
              <a:avLst>
                <a:gd name="adj" fmla="val 29025"/>
                <a:gd name="vf" fmla="val 115470"/>
              </a:avLst>
            </a:prstGeom>
            <a:solidFill>
              <a:schemeClr val="hlink"/>
            </a:solidFill>
            <a:ln w="2540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9" name="Isosceles Triangle 98"/>
            <p:cNvSpPr>
              <a:spLocks noChangeArrowheads="1"/>
            </p:cNvSpPr>
            <p:nvPr/>
          </p:nvSpPr>
          <p:spPr bwMode="auto">
            <a:xfrm>
              <a:off x="3360" y="3504"/>
              <a:ext cx="221" cy="198"/>
            </a:xfrm>
            <a:prstGeom prst="triangle">
              <a:avLst>
                <a:gd name="adj" fmla="val 45523"/>
              </a:avLst>
            </a:prstGeom>
            <a:solidFill>
              <a:schemeClr val="bg1"/>
            </a:solidFill>
            <a:ln w="2540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00" name="Isosceles Triangle 99"/>
            <p:cNvSpPr>
              <a:spLocks noChangeArrowheads="1"/>
            </p:cNvSpPr>
            <p:nvPr/>
          </p:nvSpPr>
          <p:spPr bwMode="auto">
            <a:xfrm>
              <a:off x="3487" y="3702"/>
              <a:ext cx="199" cy="218"/>
            </a:xfrm>
            <a:prstGeom prst="triangle">
              <a:avLst>
                <a:gd name="adj" fmla="val 45523"/>
              </a:avLst>
            </a:prstGeom>
            <a:solidFill>
              <a:schemeClr val="bg1"/>
            </a:solidFill>
            <a:ln w="2540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Isosceles Triangle 100"/>
            <p:cNvSpPr>
              <a:spLocks noChangeArrowheads="1"/>
            </p:cNvSpPr>
            <p:nvPr/>
          </p:nvSpPr>
          <p:spPr bwMode="auto">
            <a:xfrm rot="-6982735">
              <a:off x="3555" y="3556"/>
              <a:ext cx="231" cy="197"/>
            </a:xfrm>
            <a:prstGeom prst="triangle">
              <a:avLst>
                <a:gd name="adj" fmla="val 45231"/>
              </a:avLst>
            </a:prstGeom>
            <a:solidFill>
              <a:schemeClr val="bg1"/>
            </a:solidFill>
            <a:ln w="2540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705600" y="2835275"/>
            <a:ext cx="762000" cy="688975"/>
            <a:chOff x="4096" y="1976"/>
            <a:chExt cx="432" cy="434"/>
          </a:xfrm>
        </p:grpSpPr>
        <p:pic>
          <p:nvPicPr>
            <p:cNvPr id="355448" name="Pie 28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096" y="2016"/>
              <a:ext cx="432" cy="39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55449" name="Pie 36"/>
            <p:cNvSpPr>
              <a:spLocks/>
            </p:cNvSpPr>
            <p:nvPr/>
          </p:nvSpPr>
          <p:spPr bwMode="auto">
            <a:xfrm rot="5400000">
              <a:off x="4106" y="2004"/>
              <a:ext cx="419" cy="363"/>
            </a:xfrm>
            <a:custGeom>
              <a:avLst/>
              <a:gdLst>
                <a:gd name="T0" fmla="*/ 0 w 1374910"/>
                <a:gd name="T1" fmla="*/ 0 h 1142999"/>
                <a:gd name="T2" fmla="*/ 0 w 1374910"/>
                <a:gd name="T3" fmla="*/ 0 h 1142999"/>
                <a:gd name="T4" fmla="*/ 0 w 1374910"/>
                <a:gd name="T5" fmla="*/ 0 h 1142999"/>
                <a:gd name="T6" fmla="*/ 0 w 1374910"/>
                <a:gd name="T7" fmla="*/ 0 h 11429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00166 w 1374910"/>
                <a:gd name="T13" fmla="*/ 166884 h 1142999"/>
                <a:gd name="T14" fmla="*/ 1174744 w 1374910"/>
                <a:gd name="T15" fmla="*/ 976115 h 1142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4910" h="1142999">
                  <a:moveTo>
                    <a:pt x="269420" y="1025194"/>
                  </a:moveTo>
                  <a:lnTo>
                    <a:pt x="269419" y="1025194"/>
                  </a:lnTo>
                  <a:cubicBezTo>
                    <a:pt x="99590" y="917049"/>
                    <a:pt x="0" y="749342"/>
                    <a:pt x="0" y="571499"/>
                  </a:cubicBezTo>
                  <a:cubicBezTo>
                    <a:pt x="0" y="255868"/>
                    <a:pt x="307784" y="-1"/>
                    <a:pt x="687455" y="-1"/>
                  </a:cubicBezTo>
                  <a:cubicBezTo>
                    <a:pt x="690748" y="-2"/>
                    <a:pt x="694041" y="18"/>
                    <a:pt x="697334" y="58"/>
                  </a:cubicBezTo>
                  <a:lnTo>
                    <a:pt x="687455" y="57150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450" name="Line 95"/>
            <p:cNvSpPr>
              <a:spLocks noChangeShapeType="1"/>
            </p:cNvSpPr>
            <p:nvPr/>
          </p:nvSpPr>
          <p:spPr bwMode="auto">
            <a:xfrm>
              <a:off x="4295" y="1977"/>
              <a:ext cx="25" cy="395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51" name="Line 96"/>
            <p:cNvSpPr>
              <a:spLocks noChangeShapeType="1"/>
            </p:cNvSpPr>
            <p:nvPr/>
          </p:nvSpPr>
          <p:spPr bwMode="auto">
            <a:xfrm flipV="1">
              <a:off x="4198" y="2032"/>
              <a:ext cx="241" cy="30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52" name="Line 97"/>
            <p:cNvSpPr>
              <a:spLocks noChangeShapeType="1"/>
            </p:cNvSpPr>
            <p:nvPr/>
          </p:nvSpPr>
          <p:spPr bwMode="auto">
            <a:xfrm flipH="1">
              <a:off x="4128" y="2184"/>
              <a:ext cx="384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53" name="Line 98"/>
            <p:cNvSpPr>
              <a:spLocks noChangeShapeType="1"/>
            </p:cNvSpPr>
            <p:nvPr/>
          </p:nvSpPr>
          <p:spPr bwMode="auto">
            <a:xfrm>
              <a:off x="4160" y="2048"/>
              <a:ext cx="288" cy="288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4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49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149637" grpId="0" animBg="1"/>
      <p:bldP spid="1497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3509</TotalTime>
  <Words>2428</Words>
  <Application>Microsoft Office PowerPoint</Application>
  <PresentationFormat>On-screen Show (4:3)</PresentationFormat>
  <Paragraphs>386</Paragraphs>
  <Slides>19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Admin</cp:lastModifiedBy>
  <cp:revision>204</cp:revision>
  <dcterms:created xsi:type="dcterms:W3CDTF">2016-11-20T11:34:01Z</dcterms:created>
  <dcterms:modified xsi:type="dcterms:W3CDTF">2022-01-24T01:50:20Z</dcterms:modified>
</cp:coreProperties>
</file>